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embeddedFontLst>
    <p:embeddedFont>
      <p:font typeface="Montserrat SemiBold"/>
      <p:regular r:id="rId42"/>
      <p:bold r:id="rId43"/>
      <p:italic r:id="rId44"/>
      <p:boldItalic r:id="rId45"/>
    </p:embeddedFont>
    <p:embeddedFont>
      <p:font typeface="Montserrat"/>
      <p:regular r:id="rId46"/>
      <p:bold r:id="rId47"/>
      <p:italic r:id="rId48"/>
      <p:boldItalic r:id="rId49"/>
    </p:embeddedFont>
    <p:embeddedFont>
      <p:font typeface="Open Sans"/>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26ED70D-7F9C-4F06-8B66-C627ABB56EA0}">
  <a:tblStyle styleId="{526ED70D-7F9C-4F06-8B66-C627ABB56EA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MontserratSemiBold-regular.fntdata"/><Relationship Id="rId41" Type="http://schemas.openxmlformats.org/officeDocument/2006/relationships/slide" Target="slides/slide35.xml"/><Relationship Id="rId44" Type="http://schemas.openxmlformats.org/officeDocument/2006/relationships/font" Target="fonts/MontserratSemiBold-italic.fntdata"/><Relationship Id="rId43" Type="http://schemas.openxmlformats.org/officeDocument/2006/relationships/font" Target="fonts/MontserratSemiBold-bold.fntdata"/><Relationship Id="rId46" Type="http://schemas.openxmlformats.org/officeDocument/2006/relationships/font" Target="fonts/Montserrat-regular.fntdata"/><Relationship Id="rId45" Type="http://schemas.openxmlformats.org/officeDocument/2006/relationships/font" Target="fonts/MontserratSemi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ontserrat-italic.fntdata"/><Relationship Id="rId47" Type="http://schemas.openxmlformats.org/officeDocument/2006/relationships/font" Target="fonts/Montserrat-bold.fntdata"/><Relationship Id="rId49" Type="http://schemas.openxmlformats.org/officeDocument/2006/relationships/font" Target="fonts/Montserrat-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penSans-bold.fntdata"/><Relationship Id="rId50" Type="http://schemas.openxmlformats.org/officeDocument/2006/relationships/font" Target="fonts/OpenSans-regular.fntdata"/><Relationship Id="rId53" Type="http://schemas.openxmlformats.org/officeDocument/2006/relationships/font" Target="fonts/OpenSans-boldItalic.fntdata"/><Relationship Id="rId52" Type="http://schemas.openxmlformats.org/officeDocument/2006/relationships/font" Target="fonts/OpenSans-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12ae063043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12ae063043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15edf8c62d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15edf8c62d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18980507b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18980507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12ae063043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12ae0630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19c0442989_0_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19c044298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19c0442989_0_12: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19c044298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19c0442989_0_2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19c044298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19c0442989_0_2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19c0442989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19d89c1f52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19d89c1f5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19d89c1f52_0_9: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19d89c1f5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19d89c1f52_0_2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19d89c1f5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12ae063043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12ae063043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19db98198c_0_7: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19db98198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19fa114b95_0_1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19fa114b9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19fa114b95_0_3: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19fa114b9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19fa114b95_0_9: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19fa114b9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19db98198c_0_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19db98198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19fa114b95_0_21: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19fa114b9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19fa114b95_0_27: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19fa114b9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19fa114b95_0_35: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19fa114b9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19fa114b95_0_47: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19fa114b95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19fa114b95_0_5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19fa114b95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12ae063043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12ae063043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19fa114b95_0_62: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19fa114b9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9fa114b95_0_8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9fa114b95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19fa114b95_0_7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19fa114b95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15edf8c62d_0_14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15edf8c62d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12ae06304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12ae06304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09866736e9_0_57: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09866736e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t/>
            </a:r>
            <a:endParaRPr sz="1200">
              <a:solidFill>
                <a:srgbClr val="333333"/>
              </a:solidFill>
              <a:highlight>
                <a:srgbClr val="FFFFFF"/>
              </a:highlight>
              <a:latin typeface="Open Sans"/>
              <a:ea typeface="Open Sans"/>
              <a:cs typeface="Open Sans"/>
              <a:sym typeface="Open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12ae063043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12ae063043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12ae063043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12ae063043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290,000 and growing!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12ae063043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12ae063043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the world pandemic WWCode have made a new movement statement.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12ae063043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12ae063043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 the participants know that our Code Of Conduct applied to all events and online communities and if they want to read the full version to visit the link.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12ae063043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12ae063043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Add any upcoming events to the slides and send womenwhocode.com/datascience/events to webinar chat box</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1d4531719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1d453171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Send links to all social media accounts in the webinar chat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WCode Template"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84810" y="205978"/>
            <a:ext cx="8229600" cy="85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1pPr>
            <a:lvl2pPr lvl="1"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2pPr>
            <a:lvl3pPr lvl="2"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3pPr>
            <a:lvl4pPr lvl="3"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4pPr>
            <a:lvl5pPr lvl="4"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5pPr>
            <a:lvl6pPr lvl="5"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6pPr>
            <a:lvl7pPr lvl="6"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7pPr>
            <a:lvl8pPr lvl="7"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8pPr>
            <a:lvl9pPr lvl="8"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9pPr>
          </a:lstStyle>
          <a:p/>
        </p:txBody>
      </p:sp>
      <p:sp>
        <p:nvSpPr>
          <p:cNvPr id="52" name="Google Shape;52;p13"/>
          <p:cNvSpPr txBox="1"/>
          <p:nvPr>
            <p:ph idx="1" type="body"/>
          </p:nvPr>
        </p:nvSpPr>
        <p:spPr>
          <a:xfrm>
            <a:off x="430850" y="971550"/>
            <a:ext cx="8283600" cy="4261200"/>
          </a:xfrm>
          <a:prstGeom prst="rect">
            <a:avLst/>
          </a:prstGeom>
          <a:noFill/>
          <a:ln>
            <a:noFill/>
          </a:ln>
        </p:spPr>
        <p:txBody>
          <a:bodyPr anchorCtr="0" anchor="t" bIns="91425" lIns="91425" spcFirstLastPara="1" rIns="91425" wrap="square" tIns="91425">
            <a:noAutofit/>
          </a:bodyPr>
          <a:lstStyle>
            <a:lvl1pPr indent="-342900" lvl="0" marL="457200" rtl="0" algn="l">
              <a:spcBef>
                <a:spcPts val="700"/>
              </a:spcBef>
              <a:spcAft>
                <a:spcPts val="0"/>
              </a:spcAft>
              <a:buClr>
                <a:srgbClr val="252526"/>
              </a:buClr>
              <a:buSzPts val="1800"/>
              <a:buChar char="•"/>
              <a:defRPr sz="2800">
                <a:solidFill>
                  <a:srgbClr val="252526"/>
                </a:solidFill>
              </a:defRPr>
            </a:lvl1pPr>
            <a:lvl2pPr indent="-317500" lvl="1" marL="914400" rtl="0" algn="l">
              <a:spcBef>
                <a:spcPts val="1600"/>
              </a:spcBef>
              <a:spcAft>
                <a:spcPts val="0"/>
              </a:spcAft>
              <a:buClr>
                <a:srgbClr val="252526"/>
              </a:buClr>
              <a:buSzPts val="1400"/>
              <a:buChar char="–"/>
              <a:defRPr>
                <a:solidFill>
                  <a:srgbClr val="252526"/>
                </a:solidFill>
              </a:defRPr>
            </a:lvl2pPr>
            <a:lvl3pPr indent="-317500" lvl="2" marL="1371600" rtl="0" algn="l">
              <a:spcBef>
                <a:spcPts val="1600"/>
              </a:spcBef>
              <a:spcAft>
                <a:spcPts val="0"/>
              </a:spcAft>
              <a:buClr>
                <a:srgbClr val="252526"/>
              </a:buClr>
              <a:buSzPts val="1400"/>
              <a:buChar char="•"/>
              <a:defRPr>
                <a:solidFill>
                  <a:srgbClr val="252526"/>
                </a:solidFill>
              </a:defRPr>
            </a:lvl3pPr>
            <a:lvl4pPr indent="-317500" lvl="3" marL="1828800" rtl="0" algn="l">
              <a:spcBef>
                <a:spcPts val="1600"/>
              </a:spcBef>
              <a:spcAft>
                <a:spcPts val="0"/>
              </a:spcAft>
              <a:buClr>
                <a:srgbClr val="252526"/>
              </a:buClr>
              <a:buSzPts val="1400"/>
              <a:buChar char="–"/>
              <a:defRPr>
                <a:solidFill>
                  <a:srgbClr val="252526"/>
                </a:solidFill>
              </a:defRPr>
            </a:lvl4pPr>
            <a:lvl5pPr indent="-317500" lvl="4" marL="2286000" rtl="0" algn="l">
              <a:spcBef>
                <a:spcPts val="1600"/>
              </a:spcBef>
              <a:spcAft>
                <a:spcPts val="0"/>
              </a:spcAft>
              <a:buClr>
                <a:srgbClr val="252526"/>
              </a:buClr>
              <a:buSzPts val="1400"/>
              <a:buChar char="»"/>
              <a:defRPr>
                <a:solidFill>
                  <a:srgbClr val="252526"/>
                </a:solidFill>
              </a:defRPr>
            </a:lvl5pPr>
            <a:lvl6pPr indent="-317500" lvl="5" marL="2743200" rtl="0" algn="l">
              <a:spcBef>
                <a:spcPts val="1600"/>
              </a:spcBef>
              <a:spcAft>
                <a:spcPts val="0"/>
              </a:spcAft>
              <a:buClr>
                <a:srgbClr val="252526"/>
              </a:buClr>
              <a:buSzPts val="1400"/>
              <a:buChar char="•"/>
              <a:defRPr>
                <a:solidFill>
                  <a:srgbClr val="252526"/>
                </a:solidFill>
              </a:defRPr>
            </a:lvl6pPr>
            <a:lvl7pPr indent="-317500" lvl="6" marL="3200400" rtl="0" algn="l">
              <a:spcBef>
                <a:spcPts val="1600"/>
              </a:spcBef>
              <a:spcAft>
                <a:spcPts val="0"/>
              </a:spcAft>
              <a:buClr>
                <a:srgbClr val="252526"/>
              </a:buClr>
              <a:buSzPts val="1400"/>
              <a:buChar char="•"/>
              <a:defRPr>
                <a:solidFill>
                  <a:srgbClr val="252526"/>
                </a:solidFill>
              </a:defRPr>
            </a:lvl7pPr>
            <a:lvl8pPr indent="-317500" lvl="7" marL="3657600" rtl="0" algn="l">
              <a:spcBef>
                <a:spcPts val="1600"/>
              </a:spcBef>
              <a:spcAft>
                <a:spcPts val="0"/>
              </a:spcAft>
              <a:buClr>
                <a:srgbClr val="252526"/>
              </a:buClr>
              <a:buSzPts val="1400"/>
              <a:buChar char="•"/>
              <a:defRPr>
                <a:solidFill>
                  <a:srgbClr val="252526"/>
                </a:solidFill>
              </a:defRPr>
            </a:lvl8pPr>
            <a:lvl9pPr indent="-317500" lvl="8" marL="4114800" rtl="0" algn="l">
              <a:spcBef>
                <a:spcPts val="1600"/>
              </a:spcBef>
              <a:spcAft>
                <a:spcPts val="1600"/>
              </a:spcAft>
              <a:buClr>
                <a:srgbClr val="252526"/>
              </a:buClr>
              <a:buSzPts val="1400"/>
              <a:buChar char="•"/>
              <a:defRPr>
                <a:solidFill>
                  <a:srgbClr val="252526"/>
                </a:solidFill>
              </a:defRPr>
            </a:lvl9pPr>
          </a:lstStyle>
          <a:p/>
        </p:txBody>
      </p:sp>
      <p:sp>
        <p:nvSpPr>
          <p:cNvPr id="53" name="Google Shape;53;p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5" name="Google Shape;55;p1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0.jpg"/><Relationship Id="rId5" Type="http://schemas.openxmlformats.org/officeDocument/2006/relationships/image" Target="../media/image8.png"/><Relationship Id="rId6" Type="http://schemas.openxmlformats.org/officeDocument/2006/relationships/image" Target="../media/image2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hyperlink" Target="https://www.linkedin.com/in/jessicakoubi/" TargetMode="External"/><Relationship Id="rId5" Type="http://schemas.openxmlformats.org/officeDocument/2006/relationships/hyperlink" Target="https://www.linkedin.com/in/jessicakoubi/"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hyperlink" Target="https://www.vim.org/download.php"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hyperlink" Target="http://drive.google.com/file/d/16QnV4gwKyWXzhd1ofYwUHrmZvj441i1K/view" TargetMode="External"/><Relationship Id="rId5" Type="http://schemas.openxmlformats.org/officeDocument/2006/relationships/image" Target="../media/image1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5.png"/><Relationship Id="rId4" Type="http://schemas.openxmlformats.org/officeDocument/2006/relationships/image" Target="../media/image12.png"/><Relationship Id="rId5"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5.png"/><Relationship Id="rId4" Type="http://schemas.openxmlformats.org/officeDocument/2006/relationships/image" Target="../media/image6.png"/><Relationship Id="rId5"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29.png"/><Relationship Id="rId5" Type="http://schemas.openxmlformats.org/officeDocument/2006/relationships/image" Target="../media/image2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25.png"/><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5.png"/><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hyperlink" Target="http://github.com/WomenWhoCode/WWCodePython" TargetMode="Externa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5.png"/><Relationship Id="rId4" Type="http://schemas.openxmlformats.org/officeDocument/2006/relationships/image" Target="../media/image13.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5.png"/><Relationship Id="rId4" Type="http://schemas.openxmlformats.org/officeDocument/2006/relationships/image" Target="../media/image14.png"/><Relationship Id="rId5" Type="http://schemas.openxmlformats.org/officeDocument/2006/relationships/hyperlink" Target="http://womenwhocode.com/jobs" TargetMode="External"/><Relationship Id="rId6" Type="http://schemas.openxmlformats.org/officeDocument/2006/relationships/hyperlink" Target="http://www.womenwhocode.com/resources" TargetMode="External"/><Relationship Id="rId7"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5.png"/><Relationship Id="rId4" Type="http://schemas.openxmlformats.org/officeDocument/2006/relationships/image" Target="../media/image30.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5.png"/><Relationship Id="rId4" Type="http://schemas.openxmlformats.org/officeDocument/2006/relationships/hyperlink" Target="https://github.com/WomenWhoCode/guidelines-resources/blob/master/code_of_conduct.md" TargetMode="External"/><Relationship Id="rId5" Type="http://schemas.openxmlformats.org/officeDocument/2006/relationships/hyperlink" Target="http://www.womenwhocode.com/codeofconduct" TargetMode="External"/><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5.png"/><Relationship Id="rId4" Type="http://schemas.openxmlformats.org/officeDocument/2006/relationships/image" Target="../media/image1.png"/><Relationship Id="rId5"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7.png"/><Relationship Id="rId4" Type="http://schemas.openxmlformats.org/officeDocument/2006/relationships/image" Target="../media/image4.png"/><Relationship Id="rId5" Type="http://schemas.openxmlformats.org/officeDocument/2006/relationships/image" Target="../media/image7.png"/><Relationship Id="rId6" Type="http://schemas.openxmlformats.org/officeDocument/2006/relationships/image" Target="../media/image11.png"/><Relationship Id="rId7" Type="http://schemas.openxmlformats.org/officeDocument/2006/relationships/image" Target="../media/image2.png"/><Relationship Id="rId8"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nvSpPr>
        <p:spPr>
          <a:xfrm>
            <a:off x="393050" y="3239700"/>
            <a:ext cx="8319600" cy="1363200"/>
          </a:xfrm>
          <a:prstGeom prst="rect">
            <a:avLst/>
          </a:prstGeom>
          <a:solidFill>
            <a:srgbClr val="F3F3F3"/>
          </a:solidFill>
          <a:ln>
            <a:noFill/>
          </a:ln>
          <a:effectLst>
            <a:outerShdw blurRad="57150" rotWithShape="0" algn="bl" dir="5400000" dist="19050">
              <a:srgbClr val="D0E0E3">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077A7C"/>
                </a:solidFill>
                <a:latin typeface="Montserrat"/>
                <a:ea typeface="Montserrat"/>
                <a:cs typeface="Montserrat"/>
                <a:sym typeface="Montserrat"/>
              </a:rPr>
              <a:t>Introduction to Coding</a:t>
            </a:r>
            <a:br>
              <a:rPr lang="en" sz="3000">
                <a:solidFill>
                  <a:srgbClr val="077A7C"/>
                </a:solidFill>
                <a:latin typeface="Montserrat"/>
                <a:ea typeface="Montserrat"/>
                <a:cs typeface="Montserrat"/>
                <a:sym typeface="Montserrat"/>
              </a:rPr>
            </a:br>
            <a:r>
              <a:rPr lang="en" sz="3000">
                <a:solidFill>
                  <a:srgbClr val="077A7C"/>
                </a:solidFill>
                <a:latin typeface="Montserrat"/>
                <a:ea typeface="Montserrat"/>
                <a:cs typeface="Montserrat"/>
                <a:sym typeface="Montserrat"/>
              </a:rPr>
              <a:t>Environments for Python</a:t>
            </a:r>
            <a:endParaRPr sz="2500">
              <a:solidFill>
                <a:srgbClr val="077A7C"/>
              </a:solidFill>
              <a:latin typeface="Montserrat"/>
              <a:ea typeface="Montserrat"/>
              <a:cs typeface="Montserrat"/>
              <a:sym typeface="Montserrat"/>
            </a:endParaRPr>
          </a:p>
          <a:p>
            <a:pPr indent="0" lvl="0" marL="0" rtl="0" algn="ctr">
              <a:spcBef>
                <a:spcPts val="0"/>
              </a:spcBef>
              <a:spcAft>
                <a:spcPts val="0"/>
              </a:spcAft>
              <a:buNone/>
            </a:pPr>
            <a:r>
              <a:rPr lang="en" sz="2300">
                <a:solidFill>
                  <a:srgbClr val="077A7C"/>
                </a:solidFill>
                <a:latin typeface="Montserrat"/>
                <a:ea typeface="Montserrat"/>
                <a:cs typeface="Montserrat"/>
                <a:sym typeface="Montserrat"/>
              </a:rPr>
              <a:t>Session 02</a:t>
            </a:r>
            <a:endParaRPr sz="2300">
              <a:solidFill>
                <a:srgbClr val="077A7C"/>
              </a:solidFill>
              <a:latin typeface="Montserrat"/>
              <a:ea typeface="Montserrat"/>
              <a:cs typeface="Montserrat"/>
              <a:sym typeface="Montserrat"/>
            </a:endParaRPr>
          </a:p>
        </p:txBody>
      </p:sp>
      <p:pic>
        <p:nvPicPr>
          <p:cNvPr id="61" name="Google Shape;61;p14"/>
          <p:cNvPicPr preferRelativeResize="0"/>
          <p:nvPr/>
        </p:nvPicPr>
        <p:blipFill>
          <a:blip r:embed="rId3">
            <a:alphaModFix/>
          </a:blip>
          <a:stretch>
            <a:fillRect/>
          </a:stretch>
        </p:blipFill>
        <p:spPr>
          <a:xfrm>
            <a:off x="3119200" y="270500"/>
            <a:ext cx="2905600" cy="289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7" name="Shape 137"/>
        <p:cNvGrpSpPr/>
        <p:nvPr/>
      </p:nvGrpSpPr>
      <p:grpSpPr>
        <a:xfrm>
          <a:off x="0" y="0"/>
          <a:ext cx="0" cy="0"/>
          <a:chOff x="0" y="0"/>
          <a:chExt cx="0" cy="0"/>
        </a:xfrm>
      </p:grpSpPr>
      <p:pic>
        <p:nvPicPr>
          <p:cNvPr id="138" name="Google Shape;138;p23"/>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139" name="Google Shape;139;p23"/>
          <p:cNvSpPr/>
          <p:nvPr/>
        </p:nvSpPr>
        <p:spPr>
          <a:xfrm>
            <a:off x="195900" y="214150"/>
            <a:ext cx="8752200" cy="22806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b="1" lang="en" sz="4500">
                <a:solidFill>
                  <a:srgbClr val="007A7C"/>
                </a:solidFill>
                <a:latin typeface="Montserrat"/>
                <a:ea typeface="Montserrat"/>
                <a:cs typeface="Montserrat"/>
                <a:sym typeface="Montserrat"/>
              </a:rPr>
              <a:t>Introduction to Coding Environments for Python</a:t>
            </a:r>
            <a:endParaRPr b="1" sz="4500">
              <a:solidFill>
                <a:srgbClr val="007A7C"/>
              </a:solidFill>
              <a:latin typeface="Montserrat"/>
              <a:ea typeface="Montserrat"/>
              <a:cs typeface="Montserrat"/>
              <a:sym typeface="Montserrat"/>
            </a:endParaRPr>
          </a:p>
          <a:p>
            <a:pPr indent="0" lvl="0" marL="0" marR="0" rtl="0" algn="ctr">
              <a:lnSpc>
                <a:spcPct val="100000"/>
              </a:lnSpc>
              <a:spcBef>
                <a:spcPts val="0"/>
              </a:spcBef>
              <a:spcAft>
                <a:spcPts val="0"/>
              </a:spcAft>
              <a:buNone/>
            </a:pPr>
            <a:r>
              <a:rPr b="1" lang="en" sz="5400">
                <a:solidFill>
                  <a:srgbClr val="93C47D"/>
                </a:solidFill>
                <a:latin typeface="Montserrat"/>
                <a:ea typeface="Montserrat"/>
                <a:cs typeface="Montserrat"/>
                <a:sym typeface="Montserrat"/>
              </a:rPr>
              <a:t>Session 2</a:t>
            </a:r>
            <a:endParaRPr b="1" sz="5400">
              <a:solidFill>
                <a:srgbClr val="93C47D"/>
              </a:solidFill>
              <a:latin typeface="Montserrat"/>
              <a:ea typeface="Montserrat"/>
              <a:cs typeface="Montserrat"/>
              <a:sym typeface="Montserrat"/>
            </a:endParaRPr>
          </a:p>
        </p:txBody>
      </p:sp>
      <p:pic>
        <p:nvPicPr>
          <p:cNvPr id="140" name="Google Shape;140;p23"/>
          <p:cNvPicPr preferRelativeResize="0"/>
          <p:nvPr/>
        </p:nvPicPr>
        <p:blipFill rotWithShape="1">
          <a:blip r:embed="rId4">
            <a:alphaModFix/>
          </a:blip>
          <a:srcRect b="31866" l="9633" r="0" t="0"/>
          <a:stretch/>
        </p:blipFill>
        <p:spPr>
          <a:xfrm>
            <a:off x="2145338" y="2699075"/>
            <a:ext cx="1413300" cy="1506600"/>
          </a:xfrm>
          <a:prstGeom prst="ellipse">
            <a:avLst/>
          </a:prstGeom>
          <a:noFill/>
          <a:ln>
            <a:noFill/>
          </a:ln>
        </p:spPr>
      </p:pic>
      <p:sp>
        <p:nvSpPr>
          <p:cNvPr id="141" name="Google Shape;141;p23"/>
          <p:cNvSpPr txBox="1"/>
          <p:nvPr>
            <p:ph type="ctrTitle"/>
          </p:nvPr>
        </p:nvSpPr>
        <p:spPr>
          <a:xfrm>
            <a:off x="2001475" y="4288575"/>
            <a:ext cx="1701000" cy="348300"/>
          </a:xfrm>
          <a:prstGeom prst="rect">
            <a:avLst/>
          </a:prstGeom>
          <a:solidFill>
            <a:srgbClr val="EFEFEF"/>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077A7C"/>
                </a:solidFill>
                <a:latin typeface="Montserrat SemiBold"/>
                <a:ea typeface="Montserrat SemiBold"/>
                <a:cs typeface="Montserrat SemiBold"/>
                <a:sym typeface="Montserrat SemiBold"/>
              </a:rPr>
              <a:t>Poojita Garg</a:t>
            </a:r>
            <a:endParaRPr sz="1700">
              <a:solidFill>
                <a:srgbClr val="077A7C"/>
              </a:solidFill>
              <a:latin typeface="Montserrat SemiBold"/>
              <a:ea typeface="Montserrat SemiBold"/>
              <a:cs typeface="Montserrat SemiBold"/>
              <a:sym typeface="Montserrat SemiBold"/>
            </a:endParaRPr>
          </a:p>
        </p:txBody>
      </p:sp>
      <p:sp>
        <p:nvSpPr>
          <p:cNvPr id="142" name="Google Shape;142;p23"/>
          <p:cNvSpPr txBox="1"/>
          <p:nvPr>
            <p:ph idx="4294967295" type="title"/>
          </p:nvPr>
        </p:nvSpPr>
        <p:spPr>
          <a:xfrm>
            <a:off x="4227050" y="4288575"/>
            <a:ext cx="1893000" cy="348300"/>
          </a:xfrm>
          <a:prstGeom prst="rect">
            <a:avLst/>
          </a:prstGeom>
          <a:solidFill>
            <a:srgbClr val="EFEFEF"/>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077A7C"/>
                </a:solidFill>
                <a:latin typeface="Montserrat SemiBold"/>
                <a:ea typeface="Montserrat SemiBold"/>
                <a:cs typeface="Montserrat SemiBold"/>
                <a:sym typeface="Montserrat SemiBold"/>
              </a:rPr>
              <a:t>Jessica Koubi</a:t>
            </a:r>
            <a:endParaRPr sz="1700">
              <a:solidFill>
                <a:srgbClr val="077A7C"/>
              </a:solidFill>
              <a:latin typeface="Montserrat SemiBold"/>
              <a:ea typeface="Montserrat SemiBold"/>
              <a:cs typeface="Montserrat SemiBold"/>
              <a:sym typeface="Montserrat SemiBold"/>
            </a:endParaRPr>
          </a:p>
        </p:txBody>
      </p:sp>
      <p:sp>
        <p:nvSpPr>
          <p:cNvPr id="143" name="Google Shape;143;p23"/>
          <p:cNvSpPr txBox="1"/>
          <p:nvPr>
            <p:ph idx="4294967295" type="title"/>
          </p:nvPr>
        </p:nvSpPr>
        <p:spPr>
          <a:xfrm>
            <a:off x="6747021" y="4288575"/>
            <a:ext cx="1701000" cy="348300"/>
          </a:xfrm>
          <a:prstGeom prst="rect">
            <a:avLst/>
          </a:prstGeom>
          <a:solidFill>
            <a:srgbClr val="EFEFEF"/>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077A7C"/>
                </a:solidFill>
                <a:latin typeface="Montserrat SemiBold"/>
                <a:ea typeface="Montserrat SemiBold"/>
                <a:cs typeface="Montserrat SemiBold"/>
                <a:sym typeface="Montserrat SemiBold"/>
              </a:rPr>
              <a:t>Nayeon</a:t>
            </a:r>
            <a:endParaRPr sz="1700">
              <a:solidFill>
                <a:srgbClr val="077A7C"/>
              </a:solidFill>
              <a:latin typeface="Montserrat SemiBold"/>
              <a:ea typeface="Montserrat SemiBold"/>
              <a:cs typeface="Montserrat SemiBold"/>
              <a:sym typeface="Montserrat SemiBold"/>
            </a:endParaRPr>
          </a:p>
        </p:txBody>
      </p:sp>
      <p:pic>
        <p:nvPicPr>
          <p:cNvPr id="144" name="Google Shape;144;p23"/>
          <p:cNvPicPr preferRelativeResize="0"/>
          <p:nvPr/>
        </p:nvPicPr>
        <p:blipFill rotWithShape="1">
          <a:blip r:embed="rId5">
            <a:alphaModFix/>
          </a:blip>
          <a:srcRect b="0" l="0" r="0" t="0"/>
          <a:stretch/>
        </p:blipFill>
        <p:spPr>
          <a:xfrm>
            <a:off x="4420243" y="2699075"/>
            <a:ext cx="1506600" cy="1506600"/>
          </a:xfrm>
          <a:prstGeom prst="rect">
            <a:avLst/>
          </a:prstGeom>
          <a:noFill/>
          <a:ln>
            <a:noFill/>
          </a:ln>
        </p:spPr>
      </p:pic>
      <p:pic>
        <p:nvPicPr>
          <p:cNvPr id="145" name="Google Shape;145;p23"/>
          <p:cNvPicPr preferRelativeResize="0"/>
          <p:nvPr/>
        </p:nvPicPr>
        <p:blipFill rotWithShape="1">
          <a:blip r:embed="rId6">
            <a:alphaModFix/>
          </a:blip>
          <a:srcRect b="12495" l="0" r="0" t="12502"/>
          <a:stretch/>
        </p:blipFill>
        <p:spPr>
          <a:xfrm>
            <a:off x="6788448" y="2699075"/>
            <a:ext cx="1506600" cy="1506600"/>
          </a:xfrm>
          <a:prstGeom prst="ellips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p:nvPr/>
        </p:nvSpPr>
        <p:spPr>
          <a:xfrm>
            <a:off x="4591350" y="-31162"/>
            <a:ext cx="4533300" cy="5205900"/>
          </a:xfrm>
          <a:prstGeom prst="rect">
            <a:avLst/>
          </a:prstGeom>
          <a:solidFill>
            <a:srgbClr val="007A7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Hi! I’m Jessica </a:t>
            </a:r>
            <a:endParaRPr/>
          </a:p>
        </p:txBody>
      </p:sp>
      <p:pic>
        <p:nvPicPr>
          <p:cNvPr id="152" name="Google Shape;152;p24"/>
          <p:cNvPicPr preferRelativeResize="0"/>
          <p:nvPr/>
        </p:nvPicPr>
        <p:blipFill>
          <a:blip r:embed="rId3">
            <a:alphaModFix/>
          </a:blip>
          <a:stretch>
            <a:fillRect/>
          </a:stretch>
        </p:blipFill>
        <p:spPr>
          <a:xfrm>
            <a:off x="5565875" y="979750"/>
            <a:ext cx="2800176" cy="2800176"/>
          </a:xfrm>
          <a:prstGeom prst="rect">
            <a:avLst/>
          </a:prstGeom>
          <a:noFill/>
          <a:ln>
            <a:noFill/>
          </a:ln>
        </p:spPr>
      </p:pic>
      <p:sp>
        <p:nvSpPr>
          <p:cNvPr id="153" name="Google Shape;153;p24"/>
          <p:cNvSpPr txBox="1"/>
          <p:nvPr/>
        </p:nvSpPr>
        <p:spPr>
          <a:xfrm>
            <a:off x="0" y="4544400"/>
            <a:ext cx="4591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u="sng">
                <a:solidFill>
                  <a:schemeClr val="hlink"/>
                </a:solidFill>
                <a:latin typeface="Montserrat"/>
                <a:ea typeface="Montserrat"/>
                <a:cs typeface="Montserrat"/>
                <a:sym typeface="Montserrat"/>
                <a:hlinkClick r:id="rId4"/>
              </a:rPr>
              <a:t>linkedin.com/in/</a:t>
            </a:r>
            <a:r>
              <a:rPr lang="en" sz="1700" u="sng">
                <a:solidFill>
                  <a:schemeClr val="hlink"/>
                </a:solidFill>
                <a:hlinkClick r:id="rId5"/>
              </a:rPr>
              <a:t>jessicakoubi</a:t>
            </a:r>
            <a:endParaRPr sz="17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5"/>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159" name="Google Shape;159;p25"/>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Computer program that edits plain text</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Can edit any type of code</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Come with your OS</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Vi: </a:t>
            </a:r>
            <a:r>
              <a:rPr lang="en" sz="2200">
                <a:solidFill>
                  <a:srgbClr val="333333"/>
                </a:solidFill>
                <a:latin typeface="Montserrat"/>
                <a:ea typeface="Montserrat"/>
                <a:cs typeface="Montserrat"/>
                <a:sym typeface="Montserrat"/>
              </a:rPr>
              <a:t>MacOS/Some Linux</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Nano: MacOS/Linux/Unixes</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Notepad: Windows</a:t>
            </a:r>
            <a:endParaRPr sz="2200">
              <a:solidFill>
                <a:srgbClr val="333333"/>
              </a:solidFill>
              <a:latin typeface="Montserrat"/>
              <a:ea typeface="Montserrat"/>
              <a:cs typeface="Montserrat"/>
              <a:sym typeface="Montserrat"/>
            </a:endParaRPr>
          </a:p>
          <a:p>
            <a:pPr indent="0" lvl="0" marL="0" rtl="0" algn="l">
              <a:spcBef>
                <a:spcPts val="3600"/>
              </a:spcBef>
              <a:spcAft>
                <a:spcPts val="3600"/>
              </a:spcAft>
              <a:buNone/>
            </a:pPr>
            <a:r>
              <a:t/>
            </a:r>
            <a:endParaRPr sz="2200">
              <a:solidFill>
                <a:srgbClr val="333333"/>
              </a:solidFill>
              <a:latin typeface="Montserrat"/>
              <a:ea typeface="Montserrat"/>
              <a:cs typeface="Montserrat"/>
              <a:sym typeface="Montserrat"/>
            </a:endParaRPr>
          </a:p>
        </p:txBody>
      </p:sp>
      <p:sp>
        <p:nvSpPr>
          <p:cNvPr id="160" name="Google Shape;160;p25"/>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What are text editors?</a:t>
            </a:r>
            <a:endParaRPr sz="2500">
              <a:solidFill>
                <a:schemeClr val="lt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26"/>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166" name="Google Shape;166;p26"/>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Consume less hardware resources</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Language agnostic</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Simpler to use (usually)</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Don’t hide inner workings</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Sometimes heavily customizable</a:t>
            </a:r>
            <a:endParaRPr sz="2200">
              <a:solidFill>
                <a:srgbClr val="333333"/>
              </a:solidFill>
              <a:latin typeface="Montserrat"/>
              <a:ea typeface="Montserrat"/>
              <a:cs typeface="Montserrat"/>
              <a:sym typeface="Montserrat"/>
            </a:endParaRPr>
          </a:p>
        </p:txBody>
      </p:sp>
      <p:sp>
        <p:nvSpPr>
          <p:cNvPr id="167" name="Google Shape;167;p26"/>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Pros</a:t>
            </a:r>
            <a:endParaRPr sz="2500">
              <a:solidFill>
                <a:schemeClr val="lt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27"/>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173" name="Google Shape;173;p27"/>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No built-in debugger or profiler</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No intelligent code editing or smart code navigation</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No all-in-one package integration</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Sometimes harder to work on multiple files at once</a:t>
            </a:r>
            <a:endParaRPr sz="2200">
              <a:solidFill>
                <a:srgbClr val="333333"/>
              </a:solidFill>
              <a:latin typeface="Montserrat"/>
              <a:ea typeface="Montserrat"/>
              <a:cs typeface="Montserrat"/>
              <a:sym typeface="Montserrat"/>
            </a:endParaRPr>
          </a:p>
        </p:txBody>
      </p:sp>
      <p:sp>
        <p:nvSpPr>
          <p:cNvPr id="174" name="Google Shape;174;p27"/>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Cons</a:t>
            </a:r>
            <a:endParaRPr sz="2500">
              <a:solidFill>
                <a:schemeClr val="lt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8"/>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180" name="Google Shape;180;p28"/>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Vim</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Emacs</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Notepad++</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Sublime</a:t>
            </a:r>
            <a:r>
              <a:rPr lang="en" sz="2200">
                <a:solidFill>
                  <a:srgbClr val="333333"/>
                </a:solidFill>
                <a:latin typeface="Montserrat"/>
                <a:ea typeface="Montserrat"/>
                <a:cs typeface="Montserrat"/>
                <a:sym typeface="Montserrat"/>
              </a:rPr>
              <a:t> Text</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Atom</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Notepad</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TextMate</a:t>
            </a:r>
            <a:endParaRPr sz="2200">
              <a:solidFill>
                <a:srgbClr val="333333"/>
              </a:solidFill>
              <a:latin typeface="Montserrat"/>
              <a:ea typeface="Montserrat"/>
              <a:cs typeface="Montserrat"/>
              <a:sym typeface="Montserrat"/>
            </a:endParaRPr>
          </a:p>
        </p:txBody>
      </p:sp>
      <p:sp>
        <p:nvSpPr>
          <p:cNvPr id="181" name="Google Shape;181;p28"/>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Some Text Editors</a:t>
            </a:r>
            <a:endParaRPr sz="2500">
              <a:solidFill>
                <a:schemeClr val="lt1"/>
              </a:solidFill>
              <a:latin typeface="Montserrat"/>
              <a:ea typeface="Montserrat"/>
              <a:cs typeface="Montserrat"/>
              <a:sym typeface="Montserrat"/>
            </a:endParaRPr>
          </a:p>
        </p:txBody>
      </p:sp>
      <p:pic>
        <p:nvPicPr>
          <p:cNvPr id="182" name="Google Shape;182;p28"/>
          <p:cNvPicPr preferRelativeResize="0"/>
          <p:nvPr/>
        </p:nvPicPr>
        <p:blipFill>
          <a:blip r:embed="rId4">
            <a:alphaModFix/>
          </a:blip>
          <a:stretch>
            <a:fillRect/>
          </a:stretch>
        </p:blipFill>
        <p:spPr>
          <a:xfrm>
            <a:off x="4317225" y="954400"/>
            <a:ext cx="4037150" cy="4037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9"/>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188" name="Google Shape;188;p29"/>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2500">
                <a:solidFill>
                  <a:schemeClr val="lt1"/>
                </a:solidFill>
                <a:latin typeface="Montserrat"/>
                <a:ea typeface="Montserrat"/>
                <a:cs typeface="Montserrat"/>
                <a:sym typeface="Montserrat"/>
              </a:rPr>
              <a:t>A Look At Vim</a:t>
            </a:r>
            <a:endParaRPr sz="2500">
              <a:solidFill>
                <a:schemeClr val="lt1"/>
              </a:solidFill>
              <a:latin typeface="Montserrat"/>
              <a:ea typeface="Montserrat"/>
              <a:cs typeface="Montserrat"/>
              <a:sym typeface="Montserrat"/>
            </a:endParaRPr>
          </a:p>
        </p:txBody>
      </p:sp>
      <p:pic>
        <p:nvPicPr>
          <p:cNvPr id="189" name="Google Shape;189;p29"/>
          <p:cNvPicPr preferRelativeResize="0"/>
          <p:nvPr/>
        </p:nvPicPr>
        <p:blipFill>
          <a:blip r:embed="rId4">
            <a:alphaModFix/>
          </a:blip>
          <a:stretch>
            <a:fillRect/>
          </a:stretch>
        </p:blipFill>
        <p:spPr>
          <a:xfrm>
            <a:off x="2076489" y="1007175"/>
            <a:ext cx="4766733" cy="398392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30"/>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195" name="Google Shape;195;p30"/>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Highly configurable and </a:t>
            </a:r>
            <a:r>
              <a:rPr lang="en" sz="2200">
                <a:solidFill>
                  <a:srgbClr val="333333"/>
                </a:solidFill>
                <a:latin typeface="Montserrat"/>
                <a:ea typeface="Montserrat"/>
                <a:cs typeface="Montserrat"/>
                <a:sym typeface="Montserrat"/>
              </a:rPr>
              <a:t>extensible</a:t>
            </a:r>
            <a:r>
              <a:rPr lang="en" sz="2200">
                <a:solidFill>
                  <a:srgbClr val="333333"/>
                </a:solidFill>
                <a:latin typeface="Montserrat"/>
                <a:ea typeface="Montserrat"/>
                <a:cs typeface="Montserrat"/>
                <a:sym typeface="Montserrat"/>
              </a:rPr>
              <a:t> text editor.</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Pre Installed</a:t>
            </a:r>
            <a:r>
              <a:rPr lang="en" sz="2200">
                <a:solidFill>
                  <a:srgbClr val="333333"/>
                </a:solidFill>
                <a:latin typeface="Montserrat"/>
                <a:ea typeface="Montserrat"/>
                <a:cs typeface="Montserrat"/>
                <a:sym typeface="Montserrat"/>
              </a:rPr>
              <a:t> on MacOS and some Linux.</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lang="en" sz="2200">
                <a:solidFill>
                  <a:srgbClr val="333333"/>
                </a:solidFill>
                <a:latin typeface="Montserrat"/>
                <a:ea typeface="Montserrat"/>
                <a:cs typeface="Montserrat"/>
                <a:sym typeface="Montserrat"/>
              </a:rPr>
              <a:t>Can be </a:t>
            </a:r>
            <a:r>
              <a:rPr lang="en" sz="2200">
                <a:solidFill>
                  <a:srgbClr val="333333"/>
                </a:solidFill>
                <a:latin typeface="Montserrat"/>
                <a:ea typeface="Montserrat"/>
                <a:cs typeface="Montserrat"/>
                <a:sym typeface="Montserrat"/>
              </a:rPr>
              <a:t>installed</a:t>
            </a:r>
            <a:r>
              <a:rPr lang="en" sz="2200">
                <a:solidFill>
                  <a:srgbClr val="333333"/>
                </a:solidFill>
                <a:latin typeface="Montserrat"/>
                <a:ea typeface="Montserrat"/>
                <a:cs typeface="Montserrat"/>
                <a:sym typeface="Montserrat"/>
              </a:rPr>
              <a:t> on most operating systems: </a:t>
            </a:r>
            <a:r>
              <a:rPr lang="en" sz="2200" u="sng">
                <a:solidFill>
                  <a:schemeClr val="hlink"/>
                </a:solidFill>
                <a:latin typeface="Montserrat"/>
                <a:ea typeface="Montserrat"/>
                <a:cs typeface="Montserrat"/>
                <a:sym typeface="Montserrat"/>
                <a:hlinkClick r:id="rId4"/>
              </a:rPr>
              <a:t>vim.org</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Run in command-line.</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Everything can be done with a keyboard.</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Many IDEs and text editors have a Vim emulation mode</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Learn shortcuts once, switch between IDEs/Editors easily.</a:t>
            </a:r>
            <a:endParaRPr sz="2200">
              <a:solidFill>
                <a:srgbClr val="333333"/>
              </a:solidFill>
              <a:latin typeface="Montserrat"/>
              <a:ea typeface="Montserrat"/>
              <a:cs typeface="Montserrat"/>
              <a:sym typeface="Montserrat"/>
            </a:endParaRPr>
          </a:p>
        </p:txBody>
      </p:sp>
      <p:sp>
        <p:nvSpPr>
          <p:cNvPr id="196" name="Google Shape;196;p30"/>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What Is Vim?</a:t>
            </a:r>
            <a:endParaRPr sz="2500">
              <a:solidFill>
                <a:schemeClr val="lt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31"/>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02" name="Google Shape;202;p31"/>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0" lvl="0" marL="0" rtl="0" algn="l">
              <a:spcBef>
                <a:spcPts val="0"/>
              </a:spcBef>
              <a:spcAft>
                <a:spcPts val="3600"/>
              </a:spcAft>
              <a:buNone/>
            </a:pPr>
            <a:r>
              <a:rPr lang="en" sz="2200">
                <a:solidFill>
                  <a:srgbClr val="333333"/>
                </a:solidFill>
                <a:latin typeface="Montserrat"/>
                <a:ea typeface="Montserrat"/>
                <a:cs typeface="Montserrat"/>
                <a:sym typeface="Montserrat"/>
              </a:rPr>
              <a:t>Type </a:t>
            </a:r>
            <a:r>
              <a:rPr b="1" lang="en" sz="2200">
                <a:solidFill>
                  <a:srgbClr val="333333"/>
                </a:solidFill>
                <a:latin typeface="Montserrat"/>
                <a:ea typeface="Montserrat"/>
                <a:cs typeface="Montserrat"/>
                <a:sym typeface="Montserrat"/>
              </a:rPr>
              <a:t>vi</a:t>
            </a:r>
            <a:r>
              <a:rPr lang="en" sz="2200">
                <a:solidFill>
                  <a:srgbClr val="333333"/>
                </a:solidFill>
                <a:latin typeface="Montserrat"/>
                <a:ea typeface="Montserrat"/>
                <a:cs typeface="Montserrat"/>
                <a:sym typeface="Montserrat"/>
              </a:rPr>
              <a:t> in a terminal.</a:t>
            </a:r>
            <a:endParaRPr sz="2200">
              <a:solidFill>
                <a:srgbClr val="333333"/>
              </a:solidFill>
              <a:latin typeface="Montserrat"/>
              <a:ea typeface="Montserrat"/>
              <a:cs typeface="Montserrat"/>
              <a:sym typeface="Montserrat"/>
            </a:endParaRPr>
          </a:p>
        </p:txBody>
      </p:sp>
      <p:sp>
        <p:nvSpPr>
          <p:cNvPr id="203" name="Google Shape;203;p31"/>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Starting</a:t>
            </a:r>
            <a:r>
              <a:rPr lang="en" sz="2500">
                <a:solidFill>
                  <a:schemeClr val="lt1"/>
                </a:solidFill>
                <a:latin typeface="Montserrat"/>
                <a:ea typeface="Montserrat"/>
                <a:cs typeface="Montserrat"/>
                <a:sym typeface="Montserrat"/>
              </a:rPr>
              <a:t> Vim</a:t>
            </a:r>
            <a:endParaRPr sz="2500">
              <a:solidFill>
                <a:schemeClr val="lt1"/>
              </a:solidFill>
              <a:latin typeface="Montserrat"/>
              <a:ea typeface="Montserrat"/>
              <a:cs typeface="Montserrat"/>
              <a:sym typeface="Montserrat"/>
            </a:endParaRPr>
          </a:p>
        </p:txBody>
      </p:sp>
      <p:pic>
        <p:nvPicPr>
          <p:cNvPr id="204" name="Google Shape;204;p31" title="open_vim.mov">
            <a:hlinkClick r:id="rId4"/>
          </p:cNvPr>
          <p:cNvPicPr preferRelativeResize="0"/>
          <p:nvPr/>
        </p:nvPicPr>
        <p:blipFill>
          <a:blip r:embed="rId5">
            <a:alphaModFix/>
          </a:blip>
          <a:stretch>
            <a:fillRect/>
          </a:stretch>
        </p:blipFill>
        <p:spPr>
          <a:xfrm>
            <a:off x="2706525" y="1525475"/>
            <a:ext cx="4538626" cy="3547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32"/>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10" name="Google Shape;210;p32"/>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Vim Modes</a:t>
            </a:r>
            <a:endParaRPr sz="2500">
              <a:solidFill>
                <a:schemeClr val="lt1"/>
              </a:solidFill>
              <a:latin typeface="Montserrat"/>
              <a:ea typeface="Montserrat"/>
              <a:cs typeface="Montserrat"/>
              <a:sym typeface="Montserrat"/>
            </a:endParaRPr>
          </a:p>
        </p:txBody>
      </p:sp>
      <p:graphicFrame>
        <p:nvGraphicFramePr>
          <p:cNvPr id="211" name="Google Shape;211;p32"/>
          <p:cNvGraphicFramePr/>
          <p:nvPr/>
        </p:nvGraphicFramePr>
        <p:xfrm>
          <a:off x="121275" y="995450"/>
          <a:ext cx="3000000" cy="3000000"/>
        </p:xfrm>
        <a:graphic>
          <a:graphicData uri="http://schemas.openxmlformats.org/drawingml/2006/table">
            <a:tbl>
              <a:tblPr>
                <a:noFill/>
                <a:tableStyleId>{526ED70D-7F9C-4F06-8B66-C627ABB56EA0}</a:tableStyleId>
              </a:tblPr>
              <a:tblGrid>
                <a:gridCol w="2004200"/>
                <a:gridCol w="1725675"/>
                <a:gridCol w="2524125"/>
                <a:gridCol w="2626375"/>
              </a:tblGrid>
              <a:tr h="398550">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NORMAL</a:t>
                      </a:r>
                      <a:endParaRPr b="1">
                        <a:solidFill>
                          <a:schemeClr val="lt1"/>
                        </a:solidFill>
                        <a:latin typeface="Montserrat"/>
                        <a:ea typeface="Montserrat"/>
                        <a:cs typeface="Montserrat"/>
                        <a:sym typeface="Montserrat"/>
                      </a:endParaRPr>
                    </a:p>
                  </a:txBody>
                  <a:tcPr marT="91425" marB="91425" marR="91425" marL="91425">
                    <a:solidFill>
                      <a:srgbClr val="007A7B"/>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n">
                          <a:solidFill>
                            <a:schemeClr val="lt1"/>
                          </a:solidFill>
                          <a:latin typeface="Montserrat"/>
                          <a:ea typeface="Montserrat"/>
                          <a:cs typeface="Montserrat"/>
                          <a:sym typeface="Montserrat"/>
                        </a:rPr>
                        <a:t>INSERT</a:t>
                      </a:r>
                      <a:endParaRPr b="1">
                        <a:solidFill>
                          <a:schemeClr val="lt1"/>
                        </a:solidFill>
                        <a:latin typeface="Montserrat"/>
                        <a:ea typeface="Montserrat"/>
                        <a:cs typeface="Montserrat"/>
                        <a:sym typeface="Montserrat"/>
                      </a:endParaRPr>
                    </a:p>
                  </a:txBody>
                  <a:tcPr marT="91425" marB="91425" marR="91425" marL="91425">
                    <a:solidFill>
                      <a:srgbClr val="007A7B"/>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n">
                          <a:solidFill>
                            <a:schemeClr val="lt1"/>
                          </a:solidFill>
                          <a:latin typeface="Montserrat"/>
                          <a:ea typeface="Montserrat"/>
                          <a:cs typeface="Montserrat"/>
                          <a:sym typeface="Montserrat"/>
                        </a:rPr>
                        <a:t>COMMAND</a:t>
                      </a:r>
                      <a:endParaRPr b="1">
                        <a:solidFill>
                          <a:schemeClr val="lt1"/>
                        </a:solidFill>
                        <a:latin typeface="Montserrat"/>
                        <a:ea typeface="Montserrat"/>
                        <a:cs typeface="Montserrat"/>
                        <a:sym typeface="Montserrat"/>
                      </a:endParaRPr>
                    </a:p>
                  </a:txBody>
                  <a:tcPr marT="91425" marB="91425" marR="91425" marL="91425">
                    <a:solidFill>
                      <a:srgbClr val="007A7B"/>
                    </a:solidFill>
                  </a:tcPr>
                </a:tc>
                <a:tc>
                  <a:txBody>
                    <a:bodyPr/>
                    <a:lstStyle/>
                    <a:p>
                      <a:pPr indent="0" lvl="0" marL="0" rtl="0" algn="ctr">
                        <a:lnSpc>
                          <a:spcPct val="115000"/>
                        </a:lnSpc>
                        <a:spcBef>
                          <a:spcPts val="0"/>
                        </a:spcBef>
                        <a:spcAft>
                          <a:spcPts val="0"/>
                        </a:spcAft>
                        <a:buClr>
                          <a:schemeClr val="dk1"/>
                        </a:buClr>
                        <a:buSzPts val="1100"/>
                        <a:buFont typeface="Arial"/>
                        <a:buNone/>
                      </a:pPr>
                      <a:r>
                        <a:rPr b="1" lang="en">
                          <a:solidFill>
                            <a:schemeClr val="lt1"/>
                          </a:solidFill>
                          <a:latin typeface="Montserrat"/>
                          <a:ea typeface="Montserrat"/>
                          <a:cs typeface="Montserrat"/>
                          <a:sym typeface="Montserrat"/>
                        </a:rPr>
                        <a:t>VISUAL</a:t>
                      </a:r>
                      <a:endParaRPr b="1">
                        <a:solidFill>
                          <a:schemeClr val="lt1"/>
                        </a:solidFill>
                        <a:latin typeface="Montserrat"/>
                        <a:ea typeface="Montserrat"/>
                        <a:cs typeface="Montserrat"/>
                        <a:sym typeface="Montserrat"/>
                      </a:endParaRPr>
                    </a:p>
                  </a:txBody>
                  <a:tcPr marT="91425" marB="91425" marR="91425" marL="91425">
                    <a:solidFill>
                      <a:srgbClr val="007A7B"/>
                    </a:solidFill>
                  </a:tcPr>
                </a:tc>
              </a:tr>
              <a:tr h="2618400">
                <a:tc>
                  <a:txBody>
                    <a:bodyPr/>
                    <a:lstStyle/>
                    <a:p>
                      <a:pPr indent="-317500" lvl="0" marL="457200" rtl="0" algn="l">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Default mode</a:t>
                      </a:r>
                      <a:endParaRPr>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Navigate</a:t>
                      </a:r>
                      <a:r>
                        <a:rPr lang="en">
                          <a:solidFill>
                            <a:schemeClr val="dk1"/>
                          </a:solidFill>
                          <a:latin typeface="Montserrat"/>
                          <a:ea typeface="Montserrat"/>
                          <a:cs typeface="Montserrat"/>
                          <a:sym typeface="Montserrat"/>
                        </a:rPr>
                        <a:t> in a file</a:t>
                      </a:r>
                      <a:endParaRPr>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Perform operations on the text (delete, copy/paste, etc)</a:t>
                      </a:r>
                      <a:endParaRPr>
                        <a:solidFill>
                          <a:schemeClr val="dk1"/>
                        </a:solidFill>
                        <a:latin typeface="Montserrat"/>
                        <a:ea typeface="Montserrat"/>
                        <a:cs typeface="Montserrat"/>
                        <a:sym typeface="Montserrat"/>
                      </a:endParaRPr>
                    </a:p>
                  </a:txBody>
                  <a:tcPr marT="91425" marB="91425" marR="91425" marL="91425"/>
                </a:tc>
                <a:tc>
                  <a:txBody>
                    <a:bodyPr/>
                    <a:lstStyle/>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Type text</a:t>
                      </a:r>
                      <a:endParaRPr>
                        <a:latin typeface="Montserrat"/>
                        <a:ea typeface="Montserrat"/>
                        <a:cs typeface="Montserrat"/>
                        <a:sym typeface="Montserrat"/>
                      </a:endParaRPr>
                    </a:p>
                  </a:txBody>
                  <a:tcPr marT="91425" marB="91425" marR="91425" marL="91425"/>
                </a:tc>
                <a:tc>
                  <a:txBody>
                    <a:bodyPr/>
                    <a:lstStyle/>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Open/Save a file</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Find/Replace text</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Undo/Redo</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Vim help</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Play golf</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And many more !</a:t>
                      </a:r>
                      <a:endParaRPr>
                        <a:latin typeface="Montserrat"/>
                        <a:ea typeface="Montserrat"/>
                        <a:cs typeface="Montserrat"/>
                        <a:sym typeface="Montserrat"/>
                      </a:endParaRPr>
                    </a:p>
                  </a:txBody>
                  <a:tcPr marT="91425" marB="91425" marR="91425" marL="91425"/>
                </a:tc>
                <a:tc>
                  <a:txBody>
                    <a:bodyPr/>
                    <a:lstStyle/>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Create text selections</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Perform operations on the selection (indent, delete, change, etc).</a:t>
                      </a:r>
                      <a:endParaRPr>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id="66" name="Google Shape;66;p15"/>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67" name="Google Shape;67;p15"/>
          <p:cNvSpPr/>
          <p:nvPr/>
        </p:nvSpPr>
        <p:spPr>
          <a:xfrm>
            <a:off x="627600" y="255075"/>
            <a:ext cx="8516400" cy="2542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Mission</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3000">
                <a:solidFill>
                  <a:schemeClr val="dk1"/>
                </a:solidFill>
                <a:latin typeface="Montserrat"/>
                <a:ea typeface="Montserrat"/>
                <a:cs typeface="Montserrat"/>
                <a:sym typeface="Montserrat"/>
              </a:rPr>
              <a:t>Inspiring women to </a:t>
            </a:r>
            <a:endParaRPr sz="30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3000">
                <a:solidFill>
                  <a:schemeClr val="dk1"/>
                </a:solidFill>
                <a:latin typeface="Montserrat"/>
                <a:ea typeface="Montserrat"/>
                <a:cs typeface="Montserrat"/>
                <a:sym typeface="Montserrat"/>
              </a:rPr>
              <a:t>excel in technology </a:t>
            </a:r>
            <a:endParaRPr sz="30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3000">
                <a:solidFill>
                  <a:schemeClr val="dk1"/>
                </a:solidFill>
                <a:latin typeface="Montserrat"/>
                <a:ea typeface="Montserrat"/>
                <a:cs typeface="Montserrat"/>
                <a:sym typeface="Montserrat"/>
              </a:rPr>
              <a:t>careers.</a:t>
            </a:r>
            <a:r>
              <a:rPr b="1" lang="en" sz="3000">
                <a:solidFill>
                  <a:schemeClr val="dk1"/>
                </a:solidFill>
                <a:latin typeface="Montserrat"/>
                <a:ea typeface="Montserrat"/>
                <a:cs typeface="Montserrat"/>
                <a:sym typeface="Montserrat"/>
              </a:rPr>
              <a:t> </a:t>
            </a:r>
            <a:endParaRPr b="1" sz="30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t/>
            </a:r>
            <a:endParaRPr b="1"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68" name="Google Shape;68;p15"/>
          <p:cNvPicPr preferRelativeResize="0"/>
          <p:nvPr/>
        </p:nvPicPr>
        <p:blipFill>
          <a:blip r:embed="rId4">
            <a:alphaModFix/>
          </a:blip>
          <a:stretch>
            <a:fillRect/>
          </a:stretch>
        </p:blipFill>
        <p:spPr>
          <a:xfrm>
            <a:off x="6024175" y="-127950"/>
            <a:ext cx="3119825" cy="5334675"/>
          </a:xfrm>
          <a:prstGeom prst="rect">
            <a:avLst/>
          </a:prstGeom>
          <a:noFill/>
          <a:ln>
            <a:noFill/>
          </a:ln>
        </p:spPr>
      </p:pic>
      <p:pic>
        <p:nvPicPr>
          <p:cNvPr id="69" name="Google Shape;69;p15"/>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33"/>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17" name="Google Shape;217;p33"/>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Type </a:t>
            </a:r>
            <a:r>
              <a:rPr b="1" lang="en" sz="2200">
                <a:solidFill>
                  <a:srgbClr val="333333"/>
                </a:solidFill>
                <a:latin typeface="Montserrat"/>
                <a:ea typeface="Montserrat"/>
                <a:cs typeface="Montserrat"/>
                <a:sym typeface="Montserrat"/>
              </a:rPr>
              <a:t>Escape</a:t>
            </a:r>
            <a:r>
              <a:rPr lang="en" sz="2200">
                <a:solidFill>
                  <a:srgbClr val="333333"/>
                </a:solidFill>
                <a:latin typeface="Montserrat"/>
                <a:ea typeface="Montserrat"/>
                <a:cs typeface="Montserrat"/>
                <a:sym typeface="Montserrat"/>
              </a:rPr>
              <a:t> to go to </a:t>
            </a:r>
            <a:r>
              <a:rPr i="1" lang="en" sz="2200">
                <a:solidFill>
                  <a:srgbClr val="333333"/>
                </a:solidFill>
                <a:latin typeface="Montserrat"/>
                <a:ea typeface="Montserrat"/>
                <a:cs typeface="Montserrat"/>
                <a:sym typeface="Montserrat"/>
              </a:rPr>
              <a:t>NORMAL</a:t>
            </a:r>
            <a:r>
              <a:rPr lang="en" sz="2200">
                <a:solidFill>
                  <a:srgbClr val="333333"/>
                </a:solidFill>
                <a:latin typeface="Montserrat"/>
                <a:ea typeface="Montserrat"/>
                <a:cs typeface="Montserrat"/>
                <a:sym typeface="Montserrat"/>
              </a:rPr>
              <a:t> mode.</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Motions</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Characters: </a:t>
            </a:r>
            <a:r>
              <a:rPr b="1" i="1" lang="en" sz="2200">
                <a:solidFill>
                  <a:srgbClr val="333333"/>
                </a:solidFill>
                <a:latin typeface="Montserrat"/>
                <a:ea typeface="Montserrat"/>
                <a:cs typeface="Montserrat"/>
                <a:sym typeface="Montserrat"/>
              </a:rPr>
              <a:t>h</a:t>
            </a:r>
            <a:r>
              <a:rPr lang="en" sz="2200">
                <a:solidFill>
                  <a:srgbClr val="333333"/>
                </a:solidFill>
                <a:latin typeface="Montserrat"/>
                <a:ea typeface="Montserrat"/>
                <a:cs typeface="Montserrat"/>
                <a:sym typeface="Montserrat"/>
              </a:rPr>
              <a:t>, </a:t>
            </a:r>
            <a:r>
              <a:rPr b="1" i="1" lang="en" sz="2200">
                <a:solidFill>
                  <a:srgbClr val="333333"/>
                </a:solidFill>
                <a:latin typeface="Montserrat"/>
                <a:ea typeface="Montserrat"/>
                <a:cs typeface="Montserrat"/>
                <a:sym typeface="Montserrat"/>
              </a:rPr>
              <a:t>l</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Words: </a:t>
            </a:r>
            <a:r>
              <a:rPr b="1" i="1" lang="en" sz="2200">
                <a:solidFill>
                  <a:srgbClr val="333333"/>
                </a:solidFill>
                <a:latin typeface="Montserrat"/>
                <a:ea typeface="Montserrat"/>
                <a:cs typeface="Montserrat"/>
                <a:sym typeface="Montserrat"/>
              </a:rPr>
              <a:t>w</a:t>
            </a:r>
            <a:r>
              <a:rPr lang="en" sz="2200">
                <a:solidFill>
                  <a:srgbClr val="333333"/>
                </a:solidFill>
                <a:latin typeface="Montserrat"/>
                <a:ea typeface="Montserrat"/>
                <a:cs typeface="Montserrat"/>
                <a:sym typeface="Montserrat"/>
              </a:rPr>
              <a:t>, </a:t>
            </a:r>
            <a:r>
              <a:rPr b="1" i="1" lang="en" sz="2200">
                <a:solidFill>
                  <a:srgbClr val="333333"/>
                </a:solidFill>
                <a:latin typeface="Montserrat"/>
                <a:ea typeface="Montserrat"/>
                <a:cs typeface="Montserrat"/>
                <a:sym typeface="Montserrat"/>
              </a:rPr>
              <a:t>e</a:t>
            </a:r>
            <a:r>
              <a:rPr lang="en" sz="2200">
                <a:solidFill>
                  <a:srgbClr val="333333"/>
                </a:solidFill>
                <a:latin typeface="Montserrat"/>
                <a:ea typeface="Montserrat"/>
                <a:cs typeface="Montserrat"/>
                <a:sym typeface="Montserrat"/>
              </a:rPr>
              <a:t>, </a:t>
            </a:r>
            <a:r>
              <a:rPr b="1" i="1" lang="en" sz="2200">
                <a:solidFill>
                  <a:srgbClr val="333333"/>
                </a:solidFill>
                <a:latin typeface="Montserrat"/>
                <a:ea typeface="Montserrat"/>
                <a:cs typeface="Montserrat"/>
                <a:sym typeface="Montserrat"/>
              </a:rPr>
              <a:t>b</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Lines: </a:t>
            </a:r>
            <a:r>
              <a:rPr b="1" i="1" lang="en" sz="2200">
                <a:solidFill>
                  <a:srgbClr val="333333"/>
                </a:solidFill>
                <a:latin typeface="Montserrat"/>
                <a:ea typeface="Montserrat"/>
                <a:cs typeface="Montserrat"/>
                <a:sym typeface="Montserrat"/>
              </a:rPr>
              <a:t>j</a:t>
            </a:r>
            <a:r>
              <a:rPr lang="en" sz="2200">
                <a:solidFill>
                  <a:srgbClr val="333333"/>
                </a:solidFill>
                <a:latin typeface="Montserrat"/>
                <a:ea typeface="Montserrat"/>
                <a:cs typeface="Montserrat"/>
                <a:sym typeface="Montserrat"/>
              </a:rPr>
              <a:t>, </a:t>
            </a:r>
            <a:r>
              <a:rPr b="1" i="1" lang="en" sz="2200">
                <a:solidFill>
                  <a:srgbClr val="333333"/>
                </a:solidFill>
                <a:latin typeface="Montserrat"/>
                <a:ea typeface="Montserrat"/>
                <a:cs typeface="Montserrat"/>
                <a:sym typeface="Montserrat"/>
              </a:rPr>
              <a:t>k</a:t>
            </a:r>
            <a:r>
              <a:rPr lang="en" sz="2200">
                <a:solidFill>
                  <a:srgbClr val="333333"/>
                </a:solidFill>
                <a:latin typeface="Montserrat"/>
                <a:ea typeface="Montserrat"/>
                <a:cs typeface="Montserrat"/>
                <a:sym typeface="Montserrat"/>
              </a:rPr>
              <a:t>,</a:t>
            </a:r>
            <a:r>
              <a:rPr b="1" i="1" lang="en" sz="2200">
                <a:solidFill>
                  <a:srgbClr val="333333"/>
                </a:solidFill>
                <a:latin typeface="Montserrat"/>
                <a:ea typeface="Montserrat"/>
                <a:cs typeface="Montserrat"/>
                <a:sym typeface="Montserrat"/>
              </a:rPr>
              <a:t> 0</a:t>
            </a:r>
            <a:r>
              <a:rPr lang="en" sz="2200">
                <a:solidFill>
                  <a:srgbClr val="333333"/>
                </a:solidFill>
                <a:latin typeface="Montserrat"/>
                <a:ea typeface="Montserrat"/>
                <a:cs typeface="Montserrat"/>
                <a:sym typeface="Montserrat"/>
              </a:rPr>
              <a:t>,</a:t>
            </a:r>
            <a:r>
              <a:rPr b="1" i="1" lang="en" sz="2200">
                <a:solidFill>
                  <a:srgbClr val="333333"/>
                </a:solidFill>
                <a:latin typeface="Montserrat"/>
                <a:ea typeface="Montserrat"/>
                <a:cs typeface="Montserrat"/>
                <a:sym typeface="Montserrat"/>
              </a:rPr>
              <a:t> $</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Code Blocks: </a:t>
            </a:r>
            <a:r>
              <a:rPr b="1" i="1" lang="en" sz="2200">
                <a:solidFill>
                  <a:srgbClr val="333333"/>
                </a:solidFill>
                <a:latin typeface="Montserrat"/>
                <a:ea typeface="Montserrat"/>
                <a:cs typeface="Montserrat"/>
                <a:sym typeface="Montserrat"/>
              </a:rPr>
              <a:t>{</a:t>
            </a:r>
            <a:r>
              <a:rPr lang="en" sz="2200">
                <a:solidFill>
                  <a:srgbClr val="333333"/>
                </a:solidFill>
                <a:latin typeface="Montserrat"/>
                <a:ea typeface="Montserrat"/>
                <a:cs typeface="Montserrat"/>
                <a:sym typeface="Montserrat"/>
              </a:rPr>
              <a:t>, </a:t>
            </a:r>
            <a:r>
              <a:rPr b="1" i="1" lang="en" sz="2200">
                <a:solidFill>
                  <a:srgbClr val="333333"/>
                </a:solidFill>
                <a:latin typeface="Montserrat"/>
                <a:ea typeface="Montserrat"/>
                <a:cs typeface="Montserrat"/>
                <a:sym typeface="Montserrat"/>
              </a:rPr>
              <a:t>}</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Count</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3 Words: </a:t>
            </a:r>
            <a:r>
              <a:rPr b="1" i="1" lang="en" sz="2200">
                <a:solidFill>
                  <a:srgbClr val="333333"/>
                </a:solidFill>
                <a:latin typeface="Montserrat"/>
                <a:ea typeface="Montserrat"/>
                <a:cs typeface="Montserrat"/>
                <a:sym typeface="Montserrat"/>
              </a:rPr>
              <a:t>3w</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5 Lines: </a:t>
            </a:r>
            <a:r>
              <a:rPr b="1" i="1" lang="en" sz="2200">
                <a:solidFill>
                  <a:srgbClr val="333333"/>
                </a:solidFill>
                <a:latin typeface="Montserrat"/>
                <a:ea typeface="Montserrat"/>
                <a:cs typeface="Montserrat"/>
                <a:sym typeface="Montserrat"/>
              </a:rPr>
              <a:t>5j</a:t>
            </a:r>
            <a:endParaRPr b="1" i="1" sz="2200">
              <a:solidFill>
                <a:srgbClr val="333333"/>
              </a:solidFill>
              <a:latin typeface="Montserrat"/>
              <a:ea typeface="Montserrat"/>
              <a:cs typeface="Montserrat"/>
              <a:sym typeface="Montserrat"/>
            </a:endParaRPr>
          </a:p>
          <a:p>
            <a:pPr indent="0" lvl="0" marL="457200" rtl="0" algn="l">
              <a:spcBef>
                <a:spcPts val="3600"/>
              </a:spcBef>
              <a:spcAft>
                <a:spcPts val="3600"/>
              </a:spcAft>
              <a:buNone/>
            </a:pPr>
            <a:r>
              <a:t/>
            </a:r>
            <a:endParaRPr sz="2200">
              <a:solidFill>
                <a:srgbClr val="333333"/>
              </a:solidFill>
              <a:latin typeface="Montserrat"/>
              <a:ea typeface="Montserrat"/>
              <a:cs typeface="Montserrat"/>
              <a:sym typeface="Montserrat"/>
            </a:endParaRPr>
          </a:p>
        </p:txBody>
      </p:sp>
      <p:sp>
        <p:nvSpPr>
          <p:cNvPr id="218" name="Google Shape;218;p33"/>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Navigate In Your Code</a:t>
            </a:r>
            <a:endParaRPr sz="2500">
              <a:solidFill>
                <a:schemeClr val="lt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34"/>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24" name="Google Shape;224;p34"/>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Jump to line 122: </a:t>
            </a:r>
            <a:r>
              <a:rPr b="1" i="1" lang="en" sz="2200">
                <a:solidFill>
                  <a:srgbClr val="333333"/>
                </a:solidFill>
                <a:latin typeface="Montserrat"/>
                <a:ea typeface="Montserrat"/>
                <a:cs typeface="Montserrat"/>
                <a:sym typeface="Montserrat"/>
              </a:rPr>
              <a:t>122G</a:t>
            </a:r>
            <a:endParaRPr b="1" i="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Go half-way in your file: </a:t>
            </a:r>
            <a:r>
              <a:rPr b="1" i="1" lang="en" sz="2200">
                <a:solidFill>
                  <a:srgbClr val="333333"/>
                </a:solidFill>
                <a:latin typeface="Montserrat"/>
                <a:ea typeface="Montserrat"/>
                <a:cs typeface="Montserrat"/>
                <a:sym typeface="Montserrat"/>
              </a:rPr>
              <a:t>50%</a:t>
            </a:r>
            <a:endParaRPr b="1" i="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Go start/end of line: </a:t>
            </a:r>
            <a:r>
              <a:rPr b="1" i="1" lang="en" sz="2200">
                <a:solidFill>
                  <a:srgbClr val="333333"/>
                </a:solidFill>
                <a:latin typeface="Montserrat"/>
                <a:ea typeface="Montserrat"/>
                <a:cs typeface="Montserrat"/>
                <a:sym typeface="Montserrat"/>
              </a:rPr>
              <a:t>0</a:t>
            </a:r>
            <a:r>
              <a:rPr lang="en" sz="2200">
                <a:solidFill>
                  <a:srgbClr val="333333"/>
                </a:solidFill>
                <a:latin typeface="Montserrat"/>
                <a:ea typeface="Montserrat"/>
                <a:cs typeface="Montserrat"/>
                <a:sym typeface="Montserrat"/>
              </a:rPr>
              <a:t>, </a:t>
            </a:r>
            <a:r>
              <a:rPr b="1" i="1" lang="en" sz="2200">
                <a:solidFill>
                  <a:srgbClr val="333333"/>
                </a:solidFill>
                <a:latin typeface="Montserrat"/>
                <a:ea typeface="Montserrat"/>
                <a:cs typeface="Montserrat"/>
                <a:sym typeface="Montserrat"/>
              </a:rPr>
              <a:t>$</a:t>
            </a:r>
            <a:endParaRPr b="1" i="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Next </a:t>
            </a:r>
            <a:r>
              <a:rPr lang="en" sz="2200">
                <a:solidFill>
                  <a:srgbClr val="333333"/>
                </a:solidFill>
                <a:latin typeface="Montserrat"/>
                <a:ea typeface="Montserrat"/>
                <a:cs typeface="Montserrat"/>
                <a:sym typeface="Montserrat"/>
              </a:rPr>
              <a:t>instance</a:t>
            </a:r>
            <a:r>
              <a:rPr lang="en" sz="2200">
                <a:solidFill>
                  <a:srgbClr val="333333"/>
                </a:solidFill>
                <a:latin typeface="Montserrat"/>
                <a:ea typeface="Montserrat"/>
                <a:cs typeface="Montserrat"/>
                <a:sym typeface="Montserrat"/>
              </a:rPr>
              <a:t> of word under cursor: </a:t>
            </a:r>
            <a:r>
              <a:rPr b="1" i="1" lang="en" sz="2200">
                <a:solidFill>
                  <a:srgbClr val="333333"/>
                </a:solidFill>
                <a:latin typeface="Montserrat"/>
                <a:ea typeface="Montserrat"/>
                <a:cs typeface="Montserrat"/>
                <a:sym typeface="Montserrat"/>
              </a:rPr>
              <a:t>*</a:t>
            </a:r>
            <a:endParaRPr sz="2200">
              <a:solidFill>
                <a:srgbClr val="333333"/>
              </a:solidFill>
              <a:latin typeface="Montserrat"/>
              <a:ea typeface="Montserrat"/>
              <a:cs typeface="Montserrat"/>
              <a:sym typeface="Montserrat"/>
            </a:endParaRPr>
          </a:p>
        </p:txBody>
      </p:sp>
      <p:sp>
        <p:nvSpPr>
          <p:cNvPr id="225" name="Google Shape;225;p34"/>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Navigate In Your Code By Example</a:t>
            </a:r>
            <a:endParaRPr sz="2500">
              <a:solidFill>
                <a:schemeClr val="lt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35"/>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31" name="Google Shape;231;p35"/>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Operations</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Delete: </a:t>
            </a:r>
            <a:r>
              <a:rPr b="1" i="1" lang="en" sz="2200">
                <a:solidFill>
                  <a:srgbClr val="333333"/>
                </a:solidFill>
                <a:latin typeface="Montserrat"/>
                <a:ea typeface="Montserrat"/>
                <a:cs typeface="Montserrat"/>
                <a:sym typeface="Montserrat"/>
              </a:rPr>
              <a:t>d</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Delete Line: </a:t>
            </a:r>
            <a:r>
              <a:rPr b="1" i="1" lang="en" sz="2200">
                <a:solidFill>
                  <a:srgbClr val="333333"/>
                </a:solidFill>
                <a:latin typeface="Montserrat"/>
                <a:ea typeface="Montserrat"/>
                <a:cs typeface="Montserrat"/>
                <a:sym typeface="Montserrat"/>
              </a:rPr>
              <a:t>dd</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Yank (Copy)/Paste: </a:t>
            </a:r>
            <a:r>
              <a:rPr b="1" i="1" lang="en" sz="2200">
                <a:solidFill>
                  <a:srgbClr val="333333"/>
                </a:solidFill>
                <a:latin typeface="Montserrat"/>
                <a:ea typeface="Montserrat"/>
                <a:cs typeface="Montserrat"/>
                <a:sym typeface="Montserrat"/>
              </a:rPr>
              <a:t>y</a:t>
            </a:r>
            <a:r>
              <a:rPr lang="en" sz="2200">
                <a:solidFill>
                  <a:srgbClr val="333333"/>
                </a:solidFill>
                <a:latin typeface="Montserrat"/>
                <a:ea typeface="Montserrat"/>
                <a:cs typeface="Montserrat"/>
                <a:sym typeface="Montserrat"/>
              </a:rPr>
              <a:t>, </a:t>
            </a:r>
            <a:r>
              <a:rPr b="1" i="1" lang="en" sz="2200">
                <a:solidFill>
                  <a:srgbClr val="333333"/>
                </a:solidFill>
                <a:latin typeface="Montserrat"/>
                <a:ea typeface="Montserrat"/>
                <a:cs typeface="Montserrat"/>
                <a:sym typeface="Montserrat"/>
              </a:rPr>
              <a:t>p</a:t>
            </a:r>
            <a:endParaRPr b="1" i="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Operator+[count]+motion</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Operator: What do do</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Count: Optional, repeat the motion</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Motion: Move over text to operate on</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Repeat the last command with dot: </a:t>
            </a:r>
            <a:r>
              <a:rPr b="1" lang="en" sz="2200">
                <a:solidFill>
                  <a:srgbClr val="333333"/>
                </a:solidFill>
                <a:latin typeface="Montserrat"/>
                <a:ea typeface="Montserrat"/>
                <a:cs typeface="Montserrat"/>
                <a:sym typeface="Montserrat"/>
              </a:rPr>
              <a:t>.</a:t>
            </a:r>
            <a:endParaRPr sz="2200">
              <a:solidFill>
                <a:srgbClr val="333333"/>
              </a:solidFill>
              <a:latin typeface="Montserrat"/>
              <a:ea typeface="Montserrat"/>
              <a:cs typeface="Montserrat"/>
              <a:sym typeface="Montserrat"/>
            </a:endParaRPr>
          </a:p>
        </p:txBody>
      </p:sp>
      <p:sp>
        <p:nvSpPr>
          <p:cNvPr id="232" name="Google Shape;232;p35"/>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Operate</a:t>
            </a:r>
            <a:r>
              <a:rPr lang="en" sz="2500">
                <a:solidFill>
                  <a:schemeClr val="lt1"/>
                </a:solidFill>
                <a:latin typeface="Montserrat"/>
                <a:ea typeface="Montserrat"/>
                <a:cs typeface="Montserrat"/>
                <a:sym typeface="Montserrat"/>
              </a:rPr>
              <a:t> On Your Code</a:t>
            </a:r>
            <a:endParaRPr sz="2500">
              <a:solidFill>
                <a:schemeClr val="lt1"/>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36"/>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38" name="Google Shape;238;p36"/>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Copy five lines down: </a:t>
            </a:r>
            <a:r>
              <a:rPr b="1" i="1" lang="en" sz="2200">
                <a:solidFill>
                  <a:srgbClr val="333333"/>
                </a:solidFill>
                <a:latin typeface="Montserrat"/>
                <a:ea typeface="Montserrat"/>
                <a:cs typeface="Montserrat"/>
                <a:sym typeface="Montserrat"/>
              </a:rPr>
              <a:t>y5j</a:t>
            </a:r>
            <a:endParaRPr b="1" i="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Delete word and go to INSERT: </a:t>
            </a:r>
            <a:r>
              <a:rPr b="1" i="1" lang="en" sz="2200">
                <a:solidFill>
                  <a:srgbClr val="333333"/>
                </a:solidFill>
                <a:latin typeface="Montserrat"/>
                <a:ea typeface="Montserrat"/>
                <a:cs typeface="Montserrat"/>
                <a:sym typeface="Montserrat"/>
              </a:rPr>
              <a:t>ce</a:t>
            </a:r>
            <a:endParaRPr b="1" i="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Delete next 3 words: </a:t>
            </a:r>
            <a:r>
              <a:rPr b="1" i="1" lang="en" sz="2200">
                <a:solidFill>
                  <a:srgbClr val="333333"/>
                </a:solidFill>
                <a:latin typeface="Montserrat"/>
                <a:ea typeface="Montserrat"/>
                <a:cs typeface="Montserrat"/>
                <a:sym typeface="Montserrat"/>
              </a:rPr>
              <a:t>d3w</a:t>
            </a:r>
            <a:endParaRPr b="1" i="1" sz="2200">
              <a:solidFill>
                <a:srgbClr val="333333"/>
              </a:solidFill>
              <a:latin typeface="Montserrat"/>
              <a:ea typeface="Montserrat"/>
              <a:cs typeface="Montserrat"/>
              <a:sym typeface="Montserrat"/>
            </a:endParaRPr>
          </a:p>
          <a:p>
            <a:pPr indent="0" lvl="0" marL="457200" rtl="0" algn="l">
              <a:spcBef>
                <a:spcPts val="3600"/>
              </a:spcBef>
              <a:spcAft>
                <a:spcPts val="0"/>
              </a:spcAft>
              <a:buNone/>
            </a:pPr>
            <a:r>
              <a:t/>
            </a:r>
            <a:endParaRPr i="1" sz="2200">
              <a:solidFill>
                <a:srgbClr val="333333"/>
              </a:solidFill>
              <a:latin typeface="Montserrat"/>
              <a:ea typeface="Montserrat"/>
              <a:cs typeface="Montserrat"/>
              <a:sym typeface="Montserrat"/>
            </a:endParaRPr>
          </a:p>
          <a:p>
            <a:pPr indent="0" lvl="0" marL="914400" rtl="0" algn="l">
              <a:spcBef>
                <a:spcPts val="3600"/>
              </a:spcBef>
              <a:spcAft>
                <a:spcPts val="0"/>
              </a:spcAft>
              <a:buNone/>
            </a:pPr>
            <a:r>
              <a:t/>
            </a:r>
            <a:endParaRPr sz="2200">
              <a:solidFill>
                <a:srgbClr val="333333"/>
              </a:solidFill>
              <a:latin typeface="Montserrat"/>
              <a:ea typeface="Montserrat"/>
              <a:cs typeface="Montserrat"/>
              <a:sym typeface="Montserrat"/>
            </a:endParaRPr>
          </a:p>
          <a:p>
            <a:pPr indent="0" lvl="0" marL="457200" rtl="0" algn="l">
              <a:spcBef>
                <a:spcPts val="3600"/>
              </a:spcBef>
              <a:spcAft>
                <a:spcPts val="3600"/>
              </a:spcAft>
              <a:buNone/>
            </a:pPr>
            <a:r>
              <a:t/>
            </a:r>
            <a:endParaRPr sz="2200">
              <a:solidFill>
                <a:srgbClr val="333333"/>
              </a:solidFill>
              <a:latin typeface="Montserrat"/>
              <a:ea typeface="Montserrat"/>
              <a:cs typeface="Montserrat"/>
              <a:sym typeface="Montserrat"/>
            </a:endParaRPr>
          </a:p>
        </p:txBody>
      </p:sp>
      <p:sp>
        <p:nvSpPr>
          <p:cNvPr id="239" name="Google Shape;239;p36"/>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Operations Examples</a:t>
            </a:r>
            <a:endParaRPr sz="2500">
              <a:solidFill>
                <a:schemeClr val="lt1"/>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id="244" name="Google Shape;244;p37"/>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45" name="Google Shape;245;p37"/>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Press </a:t>
            </a:r>
            <a:r>
              <a:rPr b="1" lang="en" sz="2200">
                <a:solidFill>
                  <a:srgbClr val="333333"/>
                </a:solidFill>
                <a:latin typeface="Montserrat"/>
                <a:ea typeface="Montserrat"/>
                <a:cs typeface="Montserrat"/>
                <a:sym typeface="Montserrat"/>
              </a:rPr>
              <a:t>i</a:t>
            </a:r>
            <a:r>
              <a:rPr lang="en" sz="2200">
                <a:solidFill>
                  <a:srgbClr val="333333"/>
                </a:solidFill>
                <a:latin typeface="Montserrat"/>
                <a:ea typeface="Montserrat"/>
                <a:cs typeface="Montserrat"/>
                <a:sym typeface="Montserrat"/>
              </a:rPr>
              <a:t> to go into </a:t>
            </a:r>
            <a:r>
              <a:rPr i="1" lang="en" sz="2200">
                <a:solidFill>
                  <a:srgbClr val="333333"/>
                </a:solidFill>
                <a:latin typeface="Montserrat"/>
                <a:ea typeface="Montserrat"/>
                <a:cs typeface="Montserrat"/>
                <a:sym typeface="Montserrat"/>
              </a:rPr>
              <a:t>INSERT</a:t>
            </a:r>
            <a:r>
              <a:rPr lang="en" sz="2200">
                <a:solidFill>
                  <a:srgbClr val="333333"/>
                </a:solidFill>
                <a:latin typeface="Montserrat"/>
                <a:ea typeface="Montserrat"/>
                <a:cs typeface="Montserrat"/>
                <a:sym typeface="Montserrat"/>
              </a:rPr>
              <a:t> mode</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Insert after cursor: </a:t>
            </a:r>
            <a:r>
              <a:rPr b="1" lang="en" sz="2200">
                <a:solidFill>
                  <a:srgbClr val="333333"/>
                </a:solidFill>
                <a:latin typeface="Montserrat"/>
                <a:ea typeface="Montserrat"/>
                <a:cs typeface="Montserrat"/>
                <a:sym typeface="Montserrat"/>
              </a:rPr>
              <a:t>a</a:t>
            </a:r>
            <a:endParaRPr b="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Insert at start of line: </a:t>
            </a:r>
            <a:r>
              <a:rPr b="1" lang="en" sz="2200">
                <a:solidFill>
                  <a:srgbClr val="333333"/>
                </a:solidFill>
                <a:latin typeface="Montserrat"/>
                <a:ea typeface="Montserrat"/>
                <a:cs typeface="Montserrat"/>
                <a:sym typeface="Montserrat"/>
              </a:rPr>
              <a:t>I</a:t>
            </a:r>
            <a:endParaRPr b="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Insert at end of line: </a:t>
            </a:r>
            <a:r>
              <a:rPr b="1" lang="en" sz="2200">
                <a:solidFill>
                  <a:srgbClr val="333333"/>
                </a:solidFill>
                <a:latin typeface="Montserrat"/>
                <a:ea typeface="Montserrat"/>
                <a:cs typeface="Montserrat"/>
                <a:sym typeface="Montserrat"/>
              </a:rPr>
              <a:t>A</a:t>
            </a:r>
            <a:endParaRPr b="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Insert in new line below: </a:t>
            </a:r>
            <a:r>
              <a:rPr b="1" lang="en" sz="2200">
                <a:solidFill>
                  <a:srgbClr val="333333"/>
                </a:solidFill>
                <a:latin typeface="Montserrat"/>
                <a:ea typeface="Montserrat"/>
                <a:cs typeface="Montserrat"/>
                <a:sym typeface="Montserrat"/>
              </a:rPr>
              <a:t>o</a:t>
            </a:r>
            <a:endParaRPr b="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Insert in new line above: </a:t>
            </a:r>
            <a:r>
              <a:rPr b="1" lang="en" sz="2200">
                <a:solidFill>
                  <a:srgbClr val="333333"/>
                </a:solidFill>
                <a:latin typeface="Montserrat"/>
                <a:ea typeface="Montserrat"/>
                <a:cs typeface="Montserrat"/>
                <a:sym typeface="Montserrat"/>
              </a:rPr>
              <a:t>O</a:t>
            </a:r>
            <a:endParaRPr b="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Delete word with </a:t>
            </a:r>
            <a:r>
              <a:rPr b="1" i="1" lang="en" sz="2200">
                <a:solidFill>
                  <a:srgbClr val="333333"/>
                </a:solidFill>
                <a:latin typeface="Montserrat"/>
                <a:ea typeface="Montserrat"/>
                <a:cs typeface="Montserrat"/>
                <a:sym typeface="Montserrat"/>
              </a:rPr>
              <a:t>Ctrl+w</a:t>
            </a:r>
            <a:endParaRPr sz="2200">
              <a:solidFill>
                <a:srgbClr val="333333"/>
              </a:solidFill>
              <a:latin typeface="Montserrat"/>
              <a:ea typeface="Montserrat"/>
              <a:cs typeface="Montserrat"/>
              <a:sym typeface="Montserrat"/>
            </a:endParaRPr>
          </a:p>
        </p:txBody>
      </p:sp>
      <p:sp>
        <p:nvSpPr>
          <p:cNvPr id="246" name="Google Shape;246;p37"/>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T</a:t>
            </a:r>
            <a:r>
              <a:rPr lang="en" sz="2500">
                <a:solidFill>
                  <a:schemeClr val="lt1"/>
                </a:solidFill>
                <a:latin typeface="Montserrat"/>
                <a:ea typeface="Montserrat"/>
                <a:cs typeface="Montserrat"/>
                <a:sym typeface="Montserrat"/>
              </a:rPr>
              <a:t>ype Text</a:t>
            </a:r>
            <a:endParaRPr sz="2500">
              <a:solidFill>
                <a:schemeClr val="lt1"/>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p38"/>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52" name="Google Shape;252;p38"/>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Go to </a:t>
            </a:r>
            <a:r>
              <a:rPr i="1" lang="en" sz="2200">
                <a:solidFill>
                  <a:srgbClr val="333333"/>
                </a:solidFill>
                <a:latin typeface="Montserrat"/>
                <a:ea typeface="Montserrat"/>
                <a:cs typeface="Montserrat"/>
                <a:sym typeface="Montserrat"/>
              </a:rPr>
              <a:t>NORMAL</a:t>
            </a:r>
            <a:r>
              <a:rPr lang="en" sz="2200">
                <a:solidFill>
                  <a:srgbClr val="333333"/>
                </a:solidFill>
                <a:latin typeface="Montserrat"/>
                <a:ea typeface="Montserrat"/>
                <a:cs typeface="Montserrat"/>
                <a:sym typeface="Montserrat"/>
              </a:rPr>
              <a:t> mode.</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Use </a:t>
            </a:r>
            <a:r>
              <a:rPr b="1" lang="en" sz="2200">
                <a:solidFill>
                  <a:srgbClr val="333333"/>
                </a:solidFill>
                <a:latin typeface="Montserrat"/>
                <a:ea typeface="Montserrat"/>
                <a:cs typeface="Montserrat"/>
                <a:sym typeface="Montserrat"/>
              </a:rPr>
              <a:t>:</a:t>
            </a:r>
            <a:r>
              <a:rPr lang="en" sz="2200">
                <a:solidFill>
                  <a:srgbClr val="333333"/>
                </a:solidFill>
                <a:latin typeface="Montserrat"/>
                <a:ea typeface="Montserrat"/>
                <a:cs typeface="Montserrat"/>
                <a:sym typeface="Montserrat"/>
              </a:rPr>
              <a:t> to enter </a:t>
            </a:r>
            <a:r>
              <a:rPr i="1" lang="en" sz="2200">
                <a:solidFill>
                  <a:srgbClr val="333333"/>
                </a:solidFill>
                <a:latin typeface="Montserrat"/>
                <a:ea typeface="Montserrat"/>
                <a:cs typeface="Montserrat"/>
                <a:sym typeface="Montserrat"/>
              </a:rPr>
              <a:t>COMMAND</a:t>
            </a:r>
            <a:r>
              <a:rPr lang="en" sz="2200">
                <a:solidFill>
                  <a:srgbClr val="333333"/>
                </a:solidFill>
                <a:latin typeface="Montserrat"/>
                <a:ea typeface="Montserrat"/>
                <a:cs typeface="Montserrat"/>
                <a:sym typeface="Montserrat"/>
              </a:rPr>
              <a:t> mode.</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Show line number: </a:t>
            </a:r>
            <a:r>
              <a:rPr b="1" i="1" lang="en" sz="2200">
                <a:solidFill>
                  <a:srgbClr val="333333"/>
                </a:solidFill>
                <a:latin typeface="Montserrat"/>
                <a:ea typeface="Montserrat"/>
                <a:cs typeface="Montserrat"/>
                <a:sym typeface="Montserrat"/>
              </a:rPr>
              <a:t>:set  nu</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Save file: </a:t>
            </a:r>
            <a:r>
              <a:rPr b="1" i="1" lang="en" sz="2200">
                <a:solidFill>
                  <a:srgbClr val="333333"/>
                </a:solidFill>
                <a:latin typeface="Montserrat"/>
                <a:ea typeface="Montserrat"/>
                <a:cs typeface="Montserrat"/>
                <a:sym typeface="Montserrat"/>
              </a:rPr>
              <a:t>:w</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Save and exit: </a:t>
            </a:r>
            <a:r>
              <a:rPr b="1" i="1" lang="en" sz="2200">
                <a:solidFill>
                  <a:srgbClr val="333333"/>
                </a:solidFill>
                <a:latin typeface="Montserrat"/>
                <a:ea typeface="Montserrat"/>
                <a:cs typeface="Montserrat"/>
                <a:sym typeface="Montserrat"/>
              </a:rPr>
              <a:t>:wq</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Edit file my_script.py: </a:t>
            </a:r>
            <a:r>
              <a:rPr b="1" i="1" lang="en" sz="2200">
                <a:solidFill>
                  <a:srgbClr val="333333"/>
                </a:solidFill>
                <a:latin typeface="Montserrat"/>
                <a:ea typeface="Montserrat"/>
                <a:cs typeface="Montserrat"/>
                <a:sym typeface="Montserrat"/>
              </a:rPr>
              <a:t>:e </a:t>
            </a:r>
            <a:r>
              <a:rPr b="1" i="1" lang="en" sz="2200">
                <a:solidFill>
                  <a:srgbClr val="333333"/>
                </a:solidFill>
                <a:latin typeface="Montserrat"/>
                <a:ea typeface="Montserrat"/>
                <a:cs typeface="Montserrat"/>
                <a:sym typeface="Montserrat"/>
              </a:rPr>
              <a:t>my_script.py</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Show tree (plugin): </a:t>
            </a:r>
            <a:r>
              <a:rPr b="1" i="1" lang="en" sz="2200">
                <a:solidFill>
                  <a:srgbClr val="333333"/>
                </a:solidFill>
                <a:latin typeface="Montserrat"/>
                <a:ea typeface="Montserrat"/>
                <a:cs typeface="Montserrat"/>
                <a:sym typeface="Montserrat"/>
              </a:rPr>
              <a:t>:NERDTree</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Substitute foo with bar: </a:t>
            </a:r>
            <a:r>
              <a:rPr b="1" i="1" lang="en" sz="2200">
                <a:solidFill>
                  <a:srgbClr val="333333"/>
                </a:solidFill>
                <a:latin typeface="Montserrat"/>
                <a:ea typeface="Montserrat"/>
                <a:cs typeface="Montserrat"/>
                <a:sym typeface="Montserrat"/>
              </a:rPr>
              <a:t>:s/foo/bar/g</a:t>
            </a:r>
            <a:endParaRPr b="1" i="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Substitute foo with bar and confirm: </a:t>
            </a:r>
            <a:r>
              <a:rPr b="1" i="1" lang="en" sz="2200">
                <a:solidFill>
                  <a:srgbClr val="333333"/>
                </a:solidFill>
                <a:latin typeface="Montserrat"/>
                <a:ea typeface="Montserrat"/>
                <a:cs typeface="Montserrat"/>
                <a:sym typeface="Montserrat"/>
              </a:rPr>
              <a:t>:s/foo/bar/c</a:t>
            </a:r>
            <a:endParaRPr b="1" i="1" sz="2200">
              <a:solidFill>
                <a:srgbClr val="333333"/>
              </a:solidFill>
              <a:latin typeface="Montserrat"/>
              <a:ea typeface="Montserrat"/>
              <a:cs typeface="Montserrat"/>
              <a:sym typeface="Montserrat"/>
            </a:endParaRPr>
          </a:p>
        </p:txBody>
      </p:sp>
      <p:sp>
        <p:nvSpPr>
          <p:cNvPr id="253" name="Google Shape;253;p38"/>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Use Commands</a:t>
            </a:r>
            <a:endParaRPr sz="2500">
              <a:solidFill>
                <a:schemeClr val="lt1"/>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id="258" name="Google Shape;258;p39"/>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59" name="Google Shape;259;p39"/>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Search forward/backward for None: </a:t>
            </a:r>
            <a:r>
              <a:rPr b="1" i="1" lang="en" sz="2200">
                <a:solidFill>
                  <a:srgbClr val="333333"/>
                </a:solidFill>
                <a:latin typeface="Montserrat"/>
                <a:ea typeface="Montserrat"/>
                <a:cs typeface="Montserrat"/>
                <a:sym typeface="Montserrat"/>
              </a:rPr>
              <a:t>\None</a:t>
            </a:r>
            <a:r>
              <a:rPr lang="en" sz="2200">
                <a:solidFill>
                  <a:srgbClr val="333333"/>
                </a:solidFill>
                <a:latin typeface="Montserrat"/>
                <a:ea typeface="Montserrat"/>
                <a:cs typeface="Montserrat"/>
                <a:sym typeface="Montserrat"/>
              </a:rPr>
              <a:t>, </a:t>
            </a:r>
            <a:r>
              <a:rPr b="1" i="1" lang="en" sz="2200">
                <a:solidFill>
                  <a:srgbClr val="333333"/>
                </a:solidFill>
                <a:latin typeface="Montserrat"/>
                <a:ea typeface="Montserrat"/>
                <a:cs typeface="Montserrat"/>
                <a:sym typeface="Montserrat"/>
              </a:rPr>
              <a:t>?None</a:t>
            </a:r>
            <a:endParaRPr b="1" i="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Press </a:t>
            </a:r>
            <a:r>
              <a:rPr b="1" lang="en" sz="2200">
                <a:solidFill>
                  <a:srgbClr val="333333"/>
                </a:solidFill>
                <a:latin typeface="Montserrat"/>
                <a:ea typeface="Montserrat"/>
                <a:cs typeface="Montserrat"/>
                <a:sym typeface="Montserrat"/>
              </a:rPr>
              <a:t>n</a:t>
            </a:r>
            <a:r>
              <a:rPr lang="en" sz="2200">
                <a:solidFill>
                  <a:srgbClr val="333333"/>
                </a:solidFill>
                <a:latin typeface="Montserrat"/>
                <a:ea typeface="Montserrat"/>
                <a:cs typeface="Montserrat"/>
                <a:sym typeface="Montserrat"/>
              </a:rPr>
              <a:t> to go to the next match, </a:t>
            </a:r>
            <a:r>
              <a:rPr b="1" lang="en" sz="2200">
                <a:solidFill>
                  <a:srgbClr val="333333"/>
                </a:solidFill>
                <a:latin typeface="Montserrat"/>
                <a:ea typeface="Montserrat"/>
                <a:cs typeface="Montserrat"/>
                <a:sym typeface="Montserrat"/>
              </a:rPr>
              <a:t>N</a:t>
            </a:r>
            <a:r>
              <a:rPr lang="en" sz="2200">
                <a:solidFill>
                  <a:srgbClr val="333333"/>
                </a:solidFill>
                <a:latin typeface="Montserrat"/>
                <a:ea typeface="Montserrat"/>
                <a:cs typeface="Montserrat"/>
                <a:sym typeface="Montserrat"/>
              </a:rPr>
              <a:t> for the previous one.</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Ignore case with </a:t>
            </a:r>
            <a:r>
              <a:rPr b="1" i="1" lang="en" sz="2200">
                <a:solidFill>
                  <a:srgbClr val="333333"/>
                </a:solidFill>
                <a:latin typeface="Montserrat"/>
                <a:ea typeface="Montserrat"/>
                <a:cs typeface="Montserrat"/>
                <a:sym typeface="Montserrat"/>
              </a:rPr>
              <a:t>:set ic</a:t>
            </a:r>
            <a:r>
              <a:rPr lang="en" sz="2200">
                <a:solidFill>
                  <a:srgbClr val="333333"/>
                </a:solidFill>
                <a:latin typeface="Montserrat"/>
                <a:ea typeface="Montserrat"/>
                <a:cs typeface="Montserrat"/>
                <a:sym typeface="Montserrat"/>
              </a:rPr>
              <a:t> and go back with </a:t>
            </a:r>
            <a:r>
              <a:rPr b="1" i="1" lang="en" sz="2200">
                <a:solidFill>
                  <a:srgbClr val="333333"/>
                </a:solidFill>
                <a:latin typeface="Montserrat"/>
                <a:ea typeface="Montserrat"/>
                <a:cs typeface="Montserrat"/>
                <a:sym typeface="Montserrat"/>
              </a:rPr>
              <a:t>:set noic</a:t>
            </a:r>
            <a:endParaRPr b="1" i="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Use case-sensitive search when you type a capital with </a:t>
            </a:r>
            <a:r>
              <a:rPr b="1" i="1" lang="en" sz="2200">
                <a:solidFill>
                  <a:srgbClr val="333333"/>
                </a:solidFill>
                <a:latin typeface="Montserrat"/>
                <a:ea typeface="Montserrat"/>
                <a:cs typeface="Montserrat"/>
                <a:sym typeface="Montserrat"/>
              </a:rPr>
              <a:t>:set smartcase</a:t>
            </a:r>
            <a:endParaRPr b="1" i="1" sz="2200">
              <a:solidFill>
                <a:srgbClr val="333333"/>
              </a:solidFill>
              <a:latin typeface="Montserrat"/>
              <a:ea typeface="Montserrat"/>
              <a:cs typeface="Montserrat"/>
              <a:sym typeface="Montserrat"/>
            </a:endParaRPr>
          </a:p>
        </p:txBody>
      </p:sp>
      <p:sp>
        <p:nvSpPr>
          <p:cNvPr id="260" name="Google Shape;260;p39"/>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Search Text</a:t>
            </a:r>
            <a:endParaRPr sz="2500">
              <a:solidFill>
                <a:schemeClr val="lt1"/>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40"/>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66" name="Google Shape;266;p40"/>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Go into </a:t>
            </a:r>
            <a:r>
              <a:rPr i="1" lang="en" sz="2200">
                <a:solidFill>
                  <a:srgbClr val="333333"/>
                </a:solidFill>
                <a:latin typeface="Montserrat"/>
                <a:ea typeface="Montserrat"/>
                <a:cs typeface="Montserrat"/>
                <a:sym typeface="Montserrat"/>
              </a:rPr>
              <a:t>VISUAL</a:t>
            </a:r>
            <a:r>
              <a:rPr lang="en" sz="2200">
                <a:solidFill>
                  <a:srgbClr val="333333"/>
                </a:solidFill>
                <a:latin typeface="Montserrat"/>
                <a:ea typeface="Montserrat"/>
                <a:cs typeface="Montserrat"/>
                <a:sym typeface="Montserrat"/>
              </a:rPr>
              <a:t> mode.</a:t>
            </a:r>
            <a:endParaRPr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Character: </a:t>
            </a:r>
            <a:r>
              <a:rPr b="1" lang="en" sz="2200">
                <a:solidFill>
                  <a:srgbClr val="333333"/>
                </a:solidFill>
                <a:latin typeface="Montserrat"/>
                <a:ea typeface="Montserrat"/>
                <a:cs typeface="Montserrat"/>
                <a:sym typeface="Montserrat"/>
              </a:rPr>
              <a:t>v</a:t>
            </a:r>
            <a:endParaRPr b="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Block: </a:t>
            </a:r>
            <a:r>
              <a:rPr b="1" lang="en" sz="2200">
                <a:solidFill>
                  <a:srgbClr val="333333"/>
                </a:solidFill>
                <a:latin typeface="Montserrat"/>
                <a:ea typeface="Montserrat"/>
                <a:cs typeface="Montserrat"/>
                <a:sym typeface="Montserrat"/>
              </a:rPr>
              <a:t>Ctrl+v</a:t>
            </a:r>
            <a:endParaRPr b="1" sz="2200">
              <a:solidFill>
                <a:srgbClr val="333333"/>
              </a:solidFill>
              <a:latin typeface="Montserrat"/>
              <a:ea typeface="Montserrat"/>
              <a:cs typeface="Montserrat"/>
              <a:sym typeface="Montserrat"/>
            </a:endParaRPr>
          </a:p>
          <a:p>
            <a:pPr indent="-368300" lvl="1" marL="9144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Line: </a:t>
            </a:r>
            <a:r>
              <a:rPr b="1" lang="en" sz="2200">
                <a:solidFill>
                  <a:srgbClr val="333333"/>
                </a:solidFill>
                <a:latin typeface="Montserrat"/>
                <a:ea typeface="Montserrat"/>
                <a:cs typeface="Montserrat"/>
                <a:sym typeface="Montserrat"/>
              </a:rPr>
              <a:t>V</a:t>
            </a:r>
            <a:endParaRPr b="1"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Use motions seen in </a:t>
            </a:r>
            <a:r>
              <a:rPr i="1" lang="en" sz="2200">
                <a:solidFill>
                  <a:srgbClr val="333333"/>
                </a:solidFill>
                <a:latin typeface="Montserrat"/>
                <a:ea typeface="Montserrat"/>
                <a:cs typeface="Montserrat"/>
                <a:sym typeface="Montserrat"/>
              </a:rPr>
              <a:t>NORMAL</a:t>
            </a:r>
            <a:r>
              <a:rPr lang="en" sz="2200">
                <a:solidFill>
                  <a:srgbClr val="333333"/>
                </a:solidFill>
                <a:latin typeface="Montserrat"/>
                <a:ea typeface="Montserrat"/>
                <a:cs typeface="Montserrat"/>
                <a:sym typeface="Montserrat"/>
              </a:rPr>
              <a:t> mode to highlight or select text.</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Yank, Delete and Copy operations will work on the selection.</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The substitute command will work as well.</a:t>
            </a:r>
            <a:endParaRPr sz="2200">
              <a:solidFill>
                <a:srgbClr val="333333"/>
              </a:solidFill>
              <a:latin typeface="Montserrat"/>
              <a:ea typeface="Montserrat"/>
              <a:cs typeface="Montserrat"/>
              <a:sym typeface="Montserrat"/>
            </a:endParaRPr>
          </a:p>
        </p:txBody>
      </p:sp>
      <p:sp>
        <p:nvSpPr>
          <p:cNvPr id="267" name="Google Shape;267;p40"/>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Highlight/Select Text</a:t>
            </a:r>
            <a:endParaRPr sz="2500">
              <a:solidFill>
                <a:schemeClr val="lt1"/>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id="272" name="Google Shape;272;p41"/>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73" name="Google Shape;273;p41"/>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Create a </a:t>
            </a:r>
            <a:r>
              <a:rPr b="1" i="1" lang="en" sz="2200">
                <a:solidFill>
                  <a:srgbClr val="333333"/>
                </a:solidFill>
                <a:latin typeface="Montserrat"/>
                <a:ea typeface="Montserrat"/>
                <a:cs typeface="Montserrat"/>
                <a:sym typeface="Montserrat"/>
              </a:rPr>
              <a:t>.vimrc</a:t>
            </a:r>
            <a:r>
              <a:rPr lang="en" sz="2200">
                <a:solidFill>
                  <a:srgbClr val="333333"/>
                </a:solidFill>
                <a:latin typeface="Montserrat"/>
                <a:ea typeface="Montserrat"/>
                <a:cs typeface="Montserrat"/>
                <a:sym typeface="Montserrat"/>
              </a:rPr>
              <a:t> file in your </a:t>
            </a:r>
            <a:r>
              <a:rPr i="1" lang="en" sz="2200">
                <a:solidFill>
                  <a:srgbClr val="333333"/>
                </a:solidFill>
                <a:latin typeface="Montserrat"/>
                <a:ea typeface="Montserrat"/>
                <a:cs typeface="Montserrat"/>
                <a:sym typeface="Montserrat"/>
              </a:rPr>
              <a:t>$HOME</a:t>
            </a:r>
            <a:r>
              <a:rPr lang="en" sz="2200">
                <a:solidFill>
                  <a:srgbClr val="333333"/>
                </a:solidFill>
                <a:latin typeface="Montserrat"/>
                <a:ea typeface="Montserrat"/>
                <a:cs typeface="Montserrat"/>
                <a:sym typeface="Montserrat"/>
              </a:rPr>
              <a:t> directory</a:t>
            </a:r>
            <a:endParaRPr sz="2200">
              <a:solidFill>
                <a:srgbClr val="333333"/>
              </a:solidFill>
              <a:latin typeface="Montserrat"/>
              <a:ea typeface="Montserrat"/>
              <a:cs typeface="Montserrat"/>
              <a:sym typeface="Montserrat"/>
            </a:endParaRPr>
          </a:p>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Set encoding and some </a:t>
            </a:r>
            <a:r>
              <a:rPr lang="en" sz="2200">
                <a:solidFill>
                  <a:srgbClr val="333333"/>
                </a:solidFill>
                <a:latin typeface="Montserrat"/>
                <a:ea typeface="Montserrat"/>
                <a:cs typeface="Montserrat"/>
                <a:sym typeface="Montserrat"/>
              </a:rPr>
              <a:t>indentation</a:t>
            </a:r>
            <a:r>
              <a:rPr lang="en" sz="2200">
                <a:solidFill>
                  <a:srgbClr val="333333"/>
                </a:solidFill>
                <a:latin typeface="Montserrat"/>
                <a:ea typeface="Montserrat"/>
                <a:cs typeface="Montserrat"/>
                <a:sym typeface="Montserrat"/>
              </a:rPr>
              <a:t> rules</a:t>
            </a:r>
            <a:endParaRPr sz="2200">
              <a:solidFill>
                <a:srgbClr val="333333"/>
              </a:solidFill>
              <a:latin typeface="Montserrat"/>
              <a:ea typeface="Montserrat"/>
              <a:cs typeface="Montserrat"/>
              <a:sym typeface="Montserrat"/>
            </a:endParaRPr>
          </a:p>
        </p:txBody>
      </p:sp>
      <p:sp>
        <p:nvSpPr>
          <p:cNvPr id="274" name="Google Shape;274;p41"/>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Configure Vim For Python</a:t>
            </a:r>
            <a:endParaRPr sz="2500">
              <a:solidFill>
                <a:schemeClr val="lt1"/>
              </a:solidFill>
              <a:latin typeface="Montserrat"/>
              <a:ea typeface="Montserrat"/>
              <a:cs typeface="Montserrat"/>
              <a:sym typeface="Montserrat"/>
            </a:endParaRPr>
          </a:p>
        </p:txBody>
      </p:sp>
      <p:pic>
        <p:nvPicPr>
          <p:cNvPr id="275" name="Google Shape;275;p41"/>
          <p:cNvPicPr preferRelativeResize="0"/>
          <p:nvPr/>
        </p:nvPicPr>
        <p:blipFill rotWithShape="1">
          <a:blip r:embed="rId4">
            <a:alphaModFix/>
          </a:blip>
          <a:srcRect b="1390" l="0" r="0" t="1390"/>
          <a:stretch/>
        </p:blipFill>
        <p:spPr>
          <a:xfrm>
            <a:off x="1679713" y="1815175"/>
            <a:ext cx="6486525" cy="32575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42"/>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81" name="Google Shape;281;p42"/>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Additional configuration</a:t>
            </a:r>
            <a:endParaRPr sz="2500">
              <a:solidFill>
                <a:schemeClr val="lt1"/>
              </a:solidFill>
              <a:latin typeface="Montserrat"/>
              <a:ea typeface="Montserrat"/>
              <a:cs typeface="Montserrat"/>
              <a:sym typeface="Montserrat"/>
            </a:endParaRPr>
          </a:p>
        </p:txBody>
      </p:sp>
      <p:pic>
        <p:nvPicPr>
          <p:cNvPr id="282" name="Google Shape;282;p42"/>
          <p:cNvPicPr preferRelativeResize="0"/>
          <p:nvPr/>
        </p:nvPicPr>
        <p:blipFill>
          <a:blip r:embed="rId4">
            <a:alphaModFix/>
          </a:blip>
          <a:stretch>
            <a:fillRect/>
          </a:stretch>
        </p:blipFill>
        <p:spPr>
          <a:xfrm>
            <a:off x="1517926" y="1096850"/>
            <a:ext cx="6696075" cy="3257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6"/>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75" name="Google Shape;75;p16"/>
          <p:cNvSpPr/>
          <p:nvPr/>
        </p:nvSpPr>
        <p:spPr>
          <a:xfrm>
            <a:off x="260825" y="263600"/>
            <a:ext cx="5565000" cy="2542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Vision </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3000">
                <a:solidFill>
                  <a:schemeClr val="dk1"/>
                </a:solidFill>
                <a:latin typeface="Montserrat"/>
                <a:ea typeface="Montserrat"/>
                <a:cs typeface="Montserrat"/>
                <a:sym typeface="Montserrat"/>
              </a:rPr>
              <a:t>A world where diverse women are better represented as engineers and tech leaders </a:t>
            </a:r>
            <a:endParaRPr sz="30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76" name="Google Shape;76;p16"/>
          <p:cNvPicPr preferRelativeResize="0"/>
          <p:nvPr/>
        </p:nvPicPr>
        <p:blipFill>
          <a:blip r:embed="rId4">
            <a:alphaModFix/>
          </a:blip>
          <a:stretch>
            <a:fillRect/>
          </a:stretch>
        </p:blipFill>
        <p:spPr>
          <a:xfrm>
            <a:off x="6327225" y="-53750"/>
            <a:ext cx="2891150" cy="5197250"/>
          </a:xfrm>
          <a:prstGeom prst="rect">
            <a:avLst/>
          </a:prstGeom>
          <a:noFill/>
          <a:ln>
            <a:noFill/>
          </a:ln>
        </p:spPr>
      </p:pic>
      <p:pic>
        <p:nvPicPr>
          <p:cNvPr id="77" name="Google Shape;77;p16"/>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id="287" name="Google Shape;287;p43"/>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88" name="Google Shape;288;p43"/>
          <p:cNvSpPr txBox="1"/>
          <p:nvPr>
            <p:ph type="ctrTitle"/>
          </p:nvPr>
        </p:nvSpPr>
        <p:spPr>
          <a:xfrm>
            <a:off x="357450" y="1054375"/>
            <a:ext cx="8429100" cy="3665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333333"/>
              </a:buClr>
              <a:buSzPts val="2200"/>
              <a:buFont typeface="Montserrat"/>
              <a:buChar char="●"/>
            </a:pPr>
            <a:r>
              <a:rPr lang="en" sz="2200">
                <a:solidFill>
                  <a:srgbClr val="333333"/>
                </a:solidFill>
                <a:latin typeface="Montserrat"/>
                <a:ea typeface="Montserrat"/>
                <a:cs typeface="Montserrat"/>
                <a:sym typeface="Montserrat"/>
              </a:rPr>
              <a:t>Install vim-plug: github.com/junegunn/vim-plug</a:t>
            </a:r>
            <a:endParaRPr sz="2200">
              <a:solidFill>
                <a:srgbClr val="333333"/>
              </a:solidFill>
              <a:latin typeface="Montserrat"/>
              <a:ea typeface="Montserrat"/>
              <a:cs typeface="Montserrat"/>
              <a:sym typeface="Montserrat"/>
            </a:endParaRPr>
          </a:p>
        </p:txBody>
      </p:sp>
      <p:sp>
        <p:nvSpPr>
          <p:cNvPr id="289" name="Google Shape;289;p43"/>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Install Plugins</a:t>
            </a:r>
            <a:endParaRPr sz="2500">
              <a:solidFill>
                <a:schemeClr val="lt1"/>
              </a:solidFill>
              <a:latin typeface="Montserrat"/>
              <a:ea typeface="Montserrat"/>
              <a:cs typeface="Montserrat"/>
              <a:sym typeface="Montserrat"/>
            </a:endParaRPr>
          </a:p>
        </p:txBody>
      </p:sp>
      <p:pic>
        <p:nvPicPr>
          <p:cNvPr id="290" name="Google Shape;290;p43"/>
          <p:cNvPicPr preferRelativeResize="0"/>
          <p:nvPr/>
        </p:nvPicPr>
        <p:blipFill>
          <a:blip r:embed="rId4">
            <a:alphaModFix/>
          </a:blip>
          <a:stretch>
            <a:fillRect/>
          </a:stretch>
        </p:blipFill>
        <p:spPr>
          <a:xfrm>
            <a:off x="2381113" y="1727538"/>
            <a:ext cx="4714875" cy="28670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p44"/>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296" name="Google Shape;296;p44"/>
          <p:cNvSpPr txBox="1"/>
          <p:nvPr>
            <p:ph type="ctrTitle"/>
          </p:nvPr>
        </p:nvSpPr>
        <p:spPr>
          <a:xfrm>
            <a:off x="2758650" y="1528400"/>
            <a:ext cx="3626700" cy="780000"/>
          </a:xfrm>
          <a:prstGeom prst="rect">
            <a:avLst/>
          </a:prstGeom>
        </p:spPr>
        <p:txBody>
          <a:bodyPr anchorCtr="0" anchor="t" bIns="91425" lIns="91425" spcFirstLastPara="1" rIns="91425" wrap="square" tIns="91425">
            <a:noAutofit/>
          </a:bodyPr>
          <a:lstStyle/>
          <a:p>
            <a:pPr indent="0" lvl="0" marL="457200" rtl="0" algn="l">
              <a:spcBef>
                <a:spcPts val="0"/>
              </a:spcBef>
              <a:spcAft>
                <a:spcPts val="3600"/>
              </a:spcAft>
              <a:buNone/>
            </a:pPr>
            <a:r>
              <a:rPr b="1" lang="en" sz="2800">
                <a:solidFill>
                  <a:srgbClr val="333333"/>
                </a:solidFill>
                <a:latin typeface="Montserrat"/>
                <a:ea typeface="Montserrat"/>
                <a:cs typeface="Montserrat"/>
                <a:sym typeface="Montserrat"/>
              </a:rPr>
              <a:t>vimgolf.com</a:t>
            </a:r>
            <a:endParaRPr b="1" sz="2800">
              <a:solidFill>
                <a:srgbClr val="333333"/>
              </a:solidFill>
              <a:latin typeface="Montserrat"/>
              <a:ea typeface="Montserrat"/>
              <a:cs typeface="Montserrat"/>
              <a:sym typeface="Montserrat"/>
            </a:endParaRPr>
          </a:p>
        </p:txBody>
      </p:sp>
      <p:sp>
        <p:nvSpPr>
          <p:cNvPr id="297" name="Google Shape;297;p44"/>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Play Golf</a:t>
            </a:r>
            <a:endParaRPr sz="2500">
              <a:solidFill>
                <a:schemeClr val="lt1"/>
              </a:solidFill>
              <a:latin typeface="Montserrat"/>
              <a:ea typeface="Montserrat"/>
              <a:cs typeface="Montserrat"/>
              <a:sym typeface="Montserrat"/>
            </a:endParaRPr>
          </a:p>
        </p:txBody>
      </p:sp>
      <p:pic>
        <p:nvPicPr>
          <p:cNvPr id="298" name="Google Shape;298;p44"/>
          <p:cNvPicPr preferRelativeResize="0"/>
          <p:nvPr/>
        </p:nvPicPr>
        <p:blipFill>
          <a:blip r:embed="rId4">
            <a:alphaModFix/>
          </a:blip>
          <a:stretch>
            <a:fillRect/>
          </a:stretch>
        </p:blipFill>
        <p:spPr>
          <a:xfrm>
            <a:off x="4090564" y="2166100"/>
            <a:ext cx="657225" cy="6572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pic>
        <p:nvPicPr>
          <p:cNvPr id="303" name="Google Shape;303;p45"/>
          <p:cNvPicPr preferRelativeResize="0"/>
          <p:nvPr/>
        </p:nvPicPr>
        <p:blipFill>
          <a:blip r:embed="rId3">
            <a:alphaModFix/>
          </a:blip>
          <a:stretch>
            <a:fillRect/>
          </a:stretch>
        </p:blipFill>
        <p:spPr>
          <a:xfrm>
            <a:off x="121275" y="4292650"/>
            <a:ext cx="1173801" cy="780074"/>
          </a:xfrm>
          <a:prstGeom prst="rect">
            <a:avLst/>
          </a:prstGeom>
          <a:noFill/>
          <a:ln>
            <a:noFill/>
          </a:ln>
        </p:spPr>
      </p:pic>
      <p:sp>
        <p:nvSpPr>
          <p:cNvPr id="304" name="Google Shape;304;p45"/>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A Brief Look At Atom And Sublime</a:t>
            </a:r>
            <a:endParaRPr sz="2500">
              <a:solidFill>
                <a:schemeClr val="lt1"/>
              </a:solidFill>
              <a:latin typeface="Montserrat"/>
              <a:ea typeface="Montserrat"/>
              <a:cs typeface="Montserrat"/>
              <a:sym typeface="Montserrat"/>
            </a:endParaRPr>
          </a:p>
        </p:txBody>
      </p:sp>
      <p:sp>
        <p:nvSpPr>
          <p:cNvPr id="305" name="Google Shape;305;p45"/>
          <p:cNvSpPr txBox="1"/>
          <p:nvPr/>
        </p:nvSpPr>
        <p:spPr>
          <a:xfrm>
            <a:off x="1371926" y="3832150"/>
            <a:ext cx="13905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200">
                <a:latin typeface="Montserrat"/>
                <a:ea typeface="Montserrat"/>
                <a:cs typeface="Montserrat"/>
                <a:sym typeface="Montserrat"/>
              </a:rPr>
              <a:t>atom.io</a:t>
            </a:r>
            <a:endParaRPr b="1" sz="2200">
              <a:latin typeface="Montserrat"/>
              <a:ea typeface="Montserrat"/>
              <a:cs typeface="Montserrat"/>
              <a:sym typeface="Montserrat"/>
            </a:endParaRPr>
          </a:p>
        </p:txBody>
      </p:sp>
      <p:pic>
        <p:nvPicPr>
          <p:cNvPr id="306" name="Google Shape;306;p45"/>
          <p:cNvPicPr preferRelativeResize="0"/>
          <p:nvPr/>
        </p:nvPicPr>
        <p:blipFill>
          <a:blip r:embed="rId4">
            <a:alphaModFix/>
          </a:blip>
          <a:stretch>
            <a:fillRect/>
          </a:stretch>
        </p:blipFill>
        <p:spPr>
          <a:xfrm>
            <a:off x="98250" y="930300"/>
            <a:ext cx="4261876" cy="2727149"/>
          </a:xfrm>
          <a:prstGeom prst="rect">
            <a:avLst/>
          </a:prstGeom>
          <a:noFill/>
          <a:ln>
            <a:noFill/>
          </a:ln>
        </p:spPr>
      </p:pic>
      <p:pic>
        <p:nvPicPr>
          <p:cNvPr id="307" name="Google Shape;307;p45"/>
          <p:cNvPicPr preferRelativeResize="0"/>
          <p:nvPr/>
        </p:nvPicPr>
        <p:blipFill>
          <a:blip r:embed="rId5">
            <a:alphaModFix/>
          </a:blip>
          <a:stretch>
            <a:fillRect/>
          </a:stretch>
        </p:blipFill>
        <p:spPr>
          <a:xfrm>
            <a:off x="4484988" y="930300"/>
            <a:ext cx="4577262" cy="2727150"/>
          </a:xfrm>
          <a:prstGeom prst="rect">
            <a:avLst/>
          </a:prstGeom>
          <a:noFill/>
          <a:ln>
            <a:noFill/>
          </a:ln>
        </p:spPr>
      </p:pic>
      <p:sp>
        <p:nvSpPr>
          <p:cNvPr id="308" name="Google Shape;308;p45"/>
          <p:cNvSpPr txBox="1"/>
          <p:nvPr/>
        </p:nvSpPr>
        <p:spPr>
          <a:xfrm>
            <a:off x="5515025" y="3832150"/>
            <a:ext cx="29979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200">
                <a:latin typeface="Montserrat"/>
                <a:ea typeface="Montserrat"/>
                <a:cs typeface="Montserrat"/>
                <a:sym typeface="Montserrat"/>
              </a:rPr>
              <a:t>sublimetext.com</a:t>
            </a:r>
            <a:endParaRPr b="1" sz="2200">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314" name="Google Shape;314;p4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315" name="Google Shape;315;p46"/>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pic>
        <p:nvPicPr>
          <p:cNvPr id="316" name="Google Shape;316;p46"/>
          <p:cNvPicPr preferRelativeResize="0"/>
          <p:nvPr/>
        </p:nvPicPr>
        <p:blipFill>
          <a:blip r:embed="rId4">
            <a:alphaModFix/>
          </a:blip>
          <a:stretch>
            <a:fillRect/>
          </a:stretch>
        </p:blipFill>
        <p:spPr>
          <a:xfrm>
            <a:off x="121275" y="4292650"/>
            <a:ext cx="1173801" cy="780074"/>
          </a:xfrm>
          <a:prstGeom prst="rect">
            <a:avLst/>
          </a:prstGeom>
          <a:noFill/>
          <a:ln>
            <a:noFill/>
          </a:ln>
        </p:spPr>
      </p:pic>
      <p:sp>
        <p:nvSpPr>
          <p:cNvPr id="317" name="Google Shape;317;p46"/>
          <p:cNvSpPr txBox="1"/>
          <p:nvPr/>
        </p:nvSpPr>
        <p:spPr>
          <a:xfrm>
            <a:off x="98250" y="152475"/>
            <a:ext cx="8964000" cy="7023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Montserrat"/>
                <a:ea typeface="Montserrat"/>
                <a:cs typeface="Montserrat"/>
                <a:sym typeface="Montserrat"/>
              </a:rPr>
              <a:t>Upcoming in the Series</a:t>
            </a:r>
            <a:endParaRPr sz="2500">
              <a:solidFill>
                <a:schemeClr val="lt1"/>
              </a:solidFill>
              <a:latin typeface="Montserrat"/>
              <a:ea typeface="Montserrat"/>
              <a:cs typeface="Montserrat"/>
              <a:sym typeface="Montserrat"/>
            </a:endParaRPr>
          </a:p>
        </p:txBody>
      </p:sp>
      <p:sp>
        <p:nvSpPr>
          <p:cNvPr id="318" name="Google Shape;318;p46"/>
          <p:cNvSpPr/>
          <p:nvPr/>
        </p:nvSpPr>
        <p:spPr>
          <a:xfrm>
            <a:off x="1745275" y="1415525"/>
            <a:ext cx="5776500" cy="3015300"/>
          </a:xfrm>
          <a:prstGeom prst="rect">
            <a:avLst/>
          </a:prstGeom>
          <a:solidFill>
            <a:srgbClr val="007A7C"/>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319" name="Google Shape;319;p46"/>
          <p:cNvSpPr txBox="1"/>
          <p:nvPr/>
        </p:nvSpPr>
        <p:spPr>
          <a:xfrm>
            <a:off x="2068975" y="1907125"/>
            <a:ext cx="5129100" cy="8313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Clr>
                <a:schemeClr val="lt1"/>
              </a:buClr>
              <a:buSzPts val="2100"/>
              <a:buChar char="➔"/>
            </a:pPr>
            <a:r>
              <a:rPr lang="en" sz="2100">
                <a:solidFill>
                  <a:schemeClr val="lt1"/>
                </a:solidFill>
                <a:latin typeface="Montserrat"/>
                <a:ea typeface="Montserrat"/>
                <a:cs typeface="Montserrat"/>
                <a:sym typeface="Montserrat"/>
              </a:rPr>
              <a:t>Session 3 on IDEs on</a:t>
            </a:r>
            <a:br>
              <a:rPr lang="en" sz="2100">
                <a:solidFill>
                  <a:schemeClr val="lt1"/>
                </a:solidFill>
                <a:latin typeface="Montserrat"/>
                <a:ea typeface="Montserrat"/>
                <a:cs typeface="Montserrat"/>
                <a:sym typeface="Montserrat"/>
              </a:rPr>
            </a:br>
            <a:r>
              <a:rPr lang="en" sz="2100">
                <a:solidFill>
                  <a:schemeClr val="lt1"/>
                </a:solidFill>
                <a:latin typeface="Montserrat"/>
                <a:ea typeface="Montserrat"/>
                <a:cs typeface="Montserrat"/>
                <a:sym typeface="Montserrat"/>
              </a:rPr>
              <a:t>1 April @ 8 PM ET</a:t>
            </a:r>
            <a:endParaRPr sz="2100">
              <a:solidFill>
                <a:schemeClr val="lt1"/>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pic>
        <p:nvPicPr>
          <p:cNvPr id="324" name="Google Shape;324;p47"/>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325" name="Google Shape;325;p47"/>
          <p:cNvSpPr txBox="1"/>
          <p:nvPr/>
        </p:nvSpPr>
        <p:spPr>
          <a:xfrm>
            <a:off x="2051550" y="1900499"/>
            <a:ext cx="5040900" cy="134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800">
                <a:solidFill>
                  <a:srgbClr val="007A7C"/>
                </a:solidFill>
                <a:latin typeface="Montserrat"/>
                <a:ea typeface="Montserrat"/>
                <a:cs typeface="Montserrat"/>
                <a:sym typeface="Montserrat"/>
              </a:rPr>
              <a:t>Q&amp;A</a:t>
            </a:r>
            <a:endParaRPr sz="6000">
              <a:solidFill>
                <a:srgbClr val="007A7C"/>
              </a:solidFill>
              <a:latin typeface="Montserrat"/>
              <a:ea typeface="Montserrat"/>
              <a:cs typeface="Montserrat"/>
              <a:sym typeface="Montserrat"/>
            </a:endParaRPr>
          </a:p>
          <a:p>
            <a:pPr indent="0" lvl="0" marL="0" rtl="0" algn="l">
              <a:spcBef>
                <a:spcPts val="0"/>
              </a:spcBef>
              <a:spcAft>
                <a:spcPts val="0"/>
              </a:spcAft>
              <a:buNone/>
            </a:pPr>
            <a:r>
              <a:t/>
            </a:r>
            <a:endParaRPr sz="6000">
              <a:solidFill>
                <a:srgbClr val="007A7C"/>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p:txBody>
      </p:sp>
      <p:pic>
        <p:nvPicPr>
          <p:cNvPr id="326" name="Google Shape;326;p47"/>
          <p:cNvPicPr preferRelativeResize="0"/>
          <p:nvPr/>
        </p:nvPicPr>
        <p:blipFill>
          <a:blip r:embed="rId4">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8"/>
          <p:cNvSpPr txBox="1"/>
          <p:nvPr>
            <p:ph type="ctrTitle"/>
          </p:nvPr>
        </p:nvSpPr>
        <p:spPr>
          <a:xfrm>
            <a:off x="193350" y="55875"/>
            <a:ext cx="9144000" cy="76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solidFill>
                  <a:srgbClr val="4C4C4B"/>
                </a:solidFill>
                <a:latin typeface="Montserrat"/>
                <a:ea typeface="Montserrat"/>
                <a:cs typeface="Montserrat"/>
                <a:sym typeface="Montserrat"/>
              </a:rPr>
              <a:t>Stay Connected </a:t>
            </a:r>
            <a:endParaRPr sz="3600">
              <a:solidFill>
                <a:srgbClr val="535353"/>
              </a:solidFill>
              <a:latin typeface="Montserrat"/>
              <a:ea typeface="Montserrat"/>
              <a:cs typeface="Montserrat"/>
              <a:sym typeface="Montserrat"/>
            </a:endParaRPr>
          </a:p>
        </p:txBody>
      </p:sp>
      <p:sp>
        <p:nvSpPr>
          <p:cNvPr id="332" name="Google Shape;332;p48"/>
          <p:cNvSpPr txBox="1"/>
          <p:nvPr/>
        </p:nvSpPr>
        <p:spPr>
          <a:xfrm>
            <a:off x="48625" y="821175"/>
            <a:ext cx="3721500" cy="1687800"/>
          </a:xfrm>
          <a:prstGeom prst="rect">
            <a:avLst/>
          </a:prstGeom>
          <a:solidFill>
            <a:srgbClr val="777777"/>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F8F8F8"/>
              </a:solidFill>
              <a:latin typeface="Montserrat"/>
              <a:ea typeface="Montserrat"/>
              <a:cs typeface="Montserrat"/>
              <a:sym typeface="Montserrat"/>
            </a:endParaRPr>
          </a:p>
        </p:txBody>
      </p:sp>
      <p:sp>
        <p:nvSpPr>
          <p:cNvPr id="333" name="Google Shape;333;p48"/>
          <p:cNvSpPr txBox="1"/>
          <p:nvPr/>
        </p:nvSpPr>
        <p:spPr>
          <a:xfrm>
            <a:off x="4987500" y="929000"/>
            <a:ext cx="3863700" cy="3972000"/>
          </a:xfrm>
          <a:prstGeom prst="rect">
            <a:avLst/>
          </a:prstGeom>
          <a:solidFill>
            <a:srgbClr val="F3F3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007A7C"/>
              </a:solidFill>
              <a:latin typeface="Montserrat"/>
              <a:ea typeface="Montserrat"/>
              <a:cs typeface="Montserrat"/>
              <a:sym typeface="Montserrat"/>
            </a:endParaRPr>
          </a:p>
          <a:p>
            <a:pPr indent="-342900" lvl="0" marL="457200" rtl="0" algn="l">
              <a:spcBef>
                <a:spcPts val="0"/>
              </a:spcBef>
              <a:spcAft>
                <a:spcPts val="0"/>
              </a:spcAft>
              <a:buClr>
                <a:srgbClr val="007A7C"/>
              </a:buClr>
              <a:buSzPts val="1800"/>
              <a:buFont typeface="Montserrat"/>
              <a:buChar char="●"/>
            </a:pPr>
            <a:r>
              <a:rPr lang="en" sz="1800">
                <a:solidFill>
                  <a:srgbClr val="007A7C"/>
                </a:solidFill>
                <a:latin typeface="Montserrat"/>
                <a:ea typeface="Montserrat"/>
                <a:cs typeface="Montserrat"/>
                <a:sym typeface="Montserrat"/>
              </a:rPr>
              <a:t>Find more resources related to this talk on </a:t>
            </a:r>
            <a:r>
              <a:rPr lang="en" sz="1800" u="sng">
                <a:solidFill>
                  <a:schemeClr val="hlink"/>
                </a:solidFill>
                <a:latin typeface="Montserrat"/>
                <a:ea typeface="Montserrat"/>
                <a:cs typeface="Montserrat"/>
                <a:sym typeface="Montserrat"/>
                <a:hlinkClick r:id="rId3"/>
              </a:rPr>
              <a:t>github.com/WomenWhoCode/WWCodePython</a:t>
            </a:r>
            <a:endParaRPr sz="1800">
              <a:solidFill>
                <a:srgbClr val="007A7C"/>
              </a:solidFill>
              <a:latin typeface="Montserrat"/>
              <a:ea typeface="Montserrat"/>
              <a:cs typeface="Montserrat"/>
              <a:sym typeface="Montserrat"/>
            </a:endParaRPr>
          </a:p>
          <a:p>
            <a:pPr indent="0" lvl="0" marL="0" rtl="0" algn="l">
              <a:spcBef>
                <a:spcPts val="0"/>
              </a:spcBef>
              <a:spcAft>
                <a:spcPts val="0"/>
              </a:spcAft>
              <a:buNone/>
            </a:pPr>
            <a:r>
              <a:t/>
            </a:r>
            <a:endParaRPr sz="1800">
              <a:solidFill>
                <a:srgbClr val="007A7C"/>
              </a:solidFill>
              <a:latin typeface="Montserrat"/>
              <a:ea typeface="Montserrat"/>
              <a:cs typeface="Montserrat"/>
              <a:sym typeface="Montserrat"/>
            </a:endParaRPr>
          </a:p>
          <a:p>
            <a:pPr indent="-342900" lvl="0" marL="457200" rtl="0" algn="l">
              <a:spcBef>
                <a:spcPts val="0"/>
              </a:spcBef>
              <a:spcAft>
                <a:spcPts val="0"/>
              </a:spcAft>
              <a:buClr>
                <a:srgbClr val="007A7C"/>
              </a:buClr>
              <a:buSzPts val="1800"/>
              <a:buFont typeface="Montserrat"/>
              <a:buChar char="●"/>
            </a:pPr>
            <a:r>
              <a:rPr lang="en" sz="1800">
                <a:solidFill>
                  <a:srgbClr val="007A7C"/>
                </a:solidFill>
                <a:latin typeface="Montserrat"/>
                <a:ea typeface="Montserrat"/>
                <a:cs typeface="Montserrat"/>
                <a:sym typeface="Montserrat"/>
              </a:rPr>
              <a:t>For additional questions, join our slack channel</a:t>
            </a:r>
            <a:endParaRPr sz="1800">
              <a:solidFill>
                <a:srgbClr val="007A7C"/>
              </a:solidFill>
              <a:latin typeface="Montserrat"/>
              <a:ea typeface="Montserrat"/>
              <a:cs typeface="Montserrat"/>
              <a:sym typeface="Montserrat"/>
            </a:endParaRPr>
          </a:p>
        </p:txBody>
      </p:sp>
      <p:pic>
        <p:nvPicPr>
          <p:cNvPr id="334" name="Google Shape;334;p48"/>
          <p:cNvPicPr preferRelativeResize="0"/>
          <p:nvPr/>
        </p:nvPicPr>
        <p:blipFill>
          <a:blip r:embed="rId4">
            <a:alphaModFix/>
          </a:blip>
          <a:stretch>
            <a:fillRect/>
          </a:stretch>
        </p:blipFill>
        <p:spPr>
          <a:xfrm>
            <a:off x="269550" y="1081399"/>
            <a:ext cx="3783051" cy="37830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83" name="Google Shape;83;p17"/>
          <p:cNvSpPr/>
          <p:nvPr/>
        </p:nvSpPr>
        <p:spPr>
          <a:xfrm>
            <a:off x="260825" y="263600"/>
            <a:ext cx="5611500" cy="3618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Target </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2500">
                <a:solidFill>
                  <a:schemeClr val="dk1"/>
                </a:solidFill>
                <a:latin typeface="Montserrat"/>
                <a:ea typeface="Montserrat"/>
                <a:cs typeface="Montserrat"/>
                <a:sym typeface="Montserrat"/>
              </a:rPr>
              <a:t>Engineers with two or more years of experience looking for support and resources to strengthen their influence and levelup in their careers.</a:t>
            </a:r>
            <a:endParaRPr sz="35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84" name="Google Shape;84;p17"/>
          <p:cNvPicPr preferRelativeResize="0"/>
          <p:nvPr/>
        </p:nvPicPr>
        <p:blipFill>
          <a:blip r:embed="rId4">
            <a:alphaModFix/>
          </a:blip>
          <a:stretch>
            <a:fillRect/>
          </a:stretch>
        </p:blipFill>
        <p:spPr>
          <a:xfrm>
            <a:off x="6176923" y="-53750"/>
            <a:ext cx="2975952" cy="5197250"/>
          </a:xfrm>
          <a:prstGeom prst="rect">
            <a:avLst/>
          </a:prstGeom>
          <a:noFill/>
          <a:ln>
            <a:noFill/>
          </a:ln>
        </p:spPr>
      </p:pic>
      <p:pic>
        <p:nvPicPr>
          <p:cNvPr id="85" name="Google Shape;85;p17"/>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pic>
        <p:nvPicPr>
          <p:cNvPr descr="16087770332_3bddb1d302_c.jpg" id="91" name="Google Shape;91;p18"/>
          <p:cNvPicPr preferRelativeResize="0"/>
          <p:nvPr/>
        </p:nvPicPr>
        <p:blipFill rotWithShape="1">
          <a:blip r:embed="rId4">
            <a:alphaModFix/>
          </a:blip>
          <a:srcRect b="0" l="22455" r="26451" t="0"/>
          <a:stretch/>
        </p:blipFill>
        <p:spPr>
          <a:xfrm>
            <a:off x="4583475" y="0"/>
            <a:ext cx="4636724" cy="5143500"/>
          </a:xfrm>
          <a:prstGeom prst="rect">
            <a:avLst/>
          </a:prstGeom>
          <a:noFill/>
          <a:ln>
            <a:noFill/>
          </a:ln>
        </p:spPr>
      </p:pic>
      <p:sp>
        <p:nvSpPr>
          <p:cNvPr id="92" name="Google Shape;92;p18"/>
          <p:cNvSpPr txBox="1"/>
          <p:nvPr/>
        </p:nvSpPr>
        <p:spPr>
          <a:xfrm>
            <a:off x="129625" y="116106"/>
            <a:ext cx="4406700" cy="35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0">
                <a:solidFill>
                  <a:srgbClr val="007A7C"/>
                </a:solidFill>
                <a:latin typeface="Montserrat"/>
                <a:ea typeface="Montserrat"/>
                <a:cs typeface="Montserrat"/>
                <a:sym typeface="Montserrat"/>
              </a:rPr>
              <a:t>290,000</a:t>
            </a:r>
            <a:endParaRPr sz="6000">
              <a:solidFill>
                <a:srgbClr val="007A7C"/>
              </a:solidFill>
              <a:latin typeface="Montserrat"/>
              <a:ea typeface="Montserrat"/>
              <a:cs typeface="Montserrat"/>
              <a:sym typeface="Montserrat"/>
            </a:endParaRPr>
          </a:p>
          <a:p>
            <a:pPr indent="0" lvl="0" marL="0" rtl="0" algn="l">
              <a:spcBef>
                <a:spcPts val="0"/>
              </a:spcBef>
              <a:spcAft>
                <a:spcPts val="0"/>
              </a:spcAft>
              <a:buNone/>
            </a:pPr>
            <a:r>
              <a:rPr lang="en" sz="3600">
                <a:latin typeface="Montserrat"/>
                <a:ea typeface="Montserrat"/>
                <a:cs typeface="Montserrat"/>
                <a:sym typeface="Montserrat"/>
              </a:rPr>
              <a:t>Members</a:t>
            </a:r>
            <a:endParaRPr sz="3600">
              <a:solidFill>
                <a:srgbClr val="535353"/>
              </a:solidFill>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70 networks in 20 countries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122+ countries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14K+ events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$1025 daily Conference tickets</a:t>
            </a:r>
            <a:endParaRPr sz="2200">
              <a:latin typeface="Montserrat"/>
              <a:ea typeface="Montserrat"/>
              <a:cs typeface="Montserrat"/>
              <a:sym typeface="Montserrat"/>
            </a:endParaRPr>
          </a:p>
          <a:p>
            <a:pPr indent="0" lvl="0" marL="0" rtl="0" algn="l">
              <a:spcBef>
                <a:spcPts val="0"/>
              </a:spcBef>
              <a:spcAft>
                <a:spcPts val="0"/>
              </a:spcAft>
              <a:buNone/>
            </a:pPr>
            <a:r>
              <a:rPr lang="en" sz="2200">
                <a:solidFill>
                  <a:srgbClr val="000000"/>
                </a:solidFill>
                <a:latin typeface="Montserrat"/>
                <a:ea typeface="Montserrat"/>
                <a:cs typeface="Montserrat"/>
                <a:sym typeface="Montserrat"/>
              </a:rPr>
              <a:t>$2M Scholarships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Access to </a:t>
            </a:r>
            <a:r>
              <a:rPr lang="en" sz="2200" u="sng">
                <a:solidFill>
                  <a:srgbClr val="0097A7"/>
                </a:solidFill>
                <a:latin typeface="Montserrat"/>
                <a:ea typeface="Montserrat"/>
                <a:cs typeface="Montserrat"/>
                <a:sym typeface="Montserrat"/>
                <a:hlinkClick r:id="rId5">
                  <a:extLst>
                    <a:ext uri="{A12FA001-AC4F-418D-AE19-62706E023703}">
                      <ahyp:hlinkClr val="tx"/>
                    </a:ext>
                  </a:extLst>
                </a:hlinkClick>
              </a:rPr>
              <a:t>jobs</a:t>
            </a:r>
            <a:r>
              <a:rPr lang="en" sz="2200">
                <a:latin typeface="Montserrat"/>
                <a:ea typeface="Montserrat"/>
                <a:cs typeface="Montserrat"/>
                <a:sym typeface="Montserrat"/>
              </a:rPr>
              <a:t> + </a:t>
            </a:r>
            <a:r>
              <a:rPr lang="en" sz="2200" u="sng">
                <a:solidFill>
                  <a:srgbClr val="0097A7"/>
                </a:solidFill>
                <a:latin typeface="Montserrat"/>
                <a:ea typeface="Montserrat"/>
                <a:cs typeface="Montserrat"/>
                <a:sym typeface="Montserrat"/>
                <a:hlinkClick r:id="rId6">
                  <a:extLst>
                    <a:ext uri="{A12FA001-AC4F-418D-AE19-62706E023703}">
                      <ahyp:hlinkClr val="tx"/>
                    </a:ext>
                  </a:extLst>
                </a:hlinkClick>
              </a:rPr>
              <a:t>resources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Infinite connections</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p:txBody>
      </p:sp>
      <p:pic>
        <p:nvPicPr>
          <p:cNvPr id="93" name="Google Shape;93;p18"/>
          <p:cNvPicPr preferRelativeResize="0"/>
          <p:nvPr/>
        </p:nvPicPr>
        <p:blipFill>
          <a:blip r:embed="rId7">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9"/>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99" name="Google Shape;99;p19"/>
          <p:cNvSpPr/>
          <p:nvPr/>
        </p:nvSpPr>
        <p:spPr>
          <a:xfrm>
            <a:off x="266700" y="270863"/>
            <a:ext cx="4683600" cy="1661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MOVEMENT </a:t>
            </a:r>
            <a:endParaRPr sz="2400">
              <a:solidFill>
                <a:srgbClr val="007A7C"/>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2400">
              <a:solidFill>
                <a:srgbClr val="007A7C"/>
              </a:solidFill>
              <a:latin typeface="Montserrat"/>
              <a:ea typeface="Montserrat"/>
              <a:cs typeface="Montserrat"/>
              <a:sym typeface="Montserrat"/>
            </a:endParaRPr>
          </a:p>
          <a:p>
            <a:pPr indent="0" lvl="0" marL="0" marR="0" rtl="0" algn="l">
              <a:lnSpc>
                <a:spcPct val="100000"/>
              </a:lnSpc>
              <a:spcBef>
                <a:spcPts val="0"/>
              </a:spcBef>
              <a:spcAft>
                <a:spcPts val="0"/>
              </a:spcAft>
              <a:buNone/>
            </a:pPr>
            <a:r>
              <a:rPr lang="en" sz="2500">
                <a:latin typeface="Montserrat"/>
                <a:ea typeface="Montserrat"/>
                <a:cs typeface="Montserrat"/>
                <a:sym typeface="Montserrat"/>
              </a:rPr>
              <a:t>As the world changes, we can be a connecting force that creates a sense of belonging while the world is being asked to isolate. </a:t>
            </a:r>
            <a:endParaRPr b="1" sz="25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100" name="Google Shape;100;p19"/>
          <p:cNvPicPr preferRelativeResize="0"/>
          <p:nvPr/>
        </p:nvPicPr>
        <p:blipFill rotWithShape="1">
          <a:blip r:embed="rId4">
            <a:alphaModFix/>
          </a:blip>
          <a:srcRect b="0" l="21755" r="35027" t="0"/>
          <a:stretch/>
        </p:blipFill>
        <p:spPr>
          <a:xfrm>
            <a:off x="6150003" y="-53750"/>
            <a:ext cx="2993997" cy="5197250"/>
          </a:xfrm>
          <a:prstGeom prst="rect">
            <a:avLst/>
          </a:prstGeom>
          <a:noFill/>
          <a:ln>
            <a:noFill/>
          </a:ln>
        </p:spPr>
      </p:pic>
      <p:pic>
        <p:nvPicPr>
          <p:cNvPr id="101" name="Google Shape;101;p19"/>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0"/>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107" name="Google Shape;107;p20"/>
          <p:cNvSpPr/>
          <p:nvPr/>
        </p:nvSpPr>
        <p:spPr>
          <a:xfrm>
            <a:off x="1749750" y="61725"/>
            <a:ext cx="5644500" cy="778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Code of Conduct</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3500">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sz="4000">
              <a:latin typeface="Montserrat"/>
              <a:ea typeface="Montserrat"/>
              <a:cs typeface="Montserrat"/>
              <a:sym typeface="Montserrat"/>
            </a:endParaRPr>
          </a:p>
          <a:p>
            <a:pPr indent="0" lvl="0" marL="0" rtl="0" algn="l">
              <a:spcBef>
                <a:spcPts val="0"/>
              </a:spcBef>
              <a:spcAft>
                <a:spcPts val="0"/>
              </a:spcAft>
              <a:buNone/>
            </a:pPr>
            <a:r>
              <a:t/>
            </a:r>
            <a:endParaRPr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sp>
        <p:nvSpPr>
          <p:cNvPr id="108" name="Google Shape;108;p20"/>
          <p:cNvSpPr txBox="1"/>
          <p:nvPr/>
        </p:nvSpPr>
        <p:spPr>
          <a:xfrm>
            <a:off x="345375" y="565899"/>
            <a:ext cx="8531400" cy="4308000"/>
          </a:xfrm>
          <a:prstGeom prst="rect">
            <a:avLst/>
          </a:prstGeom>
          <a:noFill/>
          <a:ln>
            <a:noFill/>
          </a:ln>
        </p:spPr>
        <p:txBody>
          <a:bodyPr anchorCtr="0" anchor="ctr" bIns="91425" lIns="91425" spcFirstLastPara="1" rIns="91425" wrap="square" tIns="91425">
            <a:noAutofit/>
          </a:bodyPr>
          <a:lstStyle/>
          <a:p>
            <a:pPr indent="0" lvl="0" marL="0" rtl="0" algn="ctr">
              <a:lnSpc>
                <a:spcPct val="120000"/>
              </a:lnSpc>
              <a:spcBef>
                <a:spcPts val="2400"/>
              </a:spcBef>
              <a:spcAft>
                <a:spcPts val="0"/>
              </a:spcAft>
              <a:buNone/>
            </a:pPr>
            <a:r>
              <a:rPr b="1" lang="en" sz="1500">
                <a:solidFill>
                  <a:srgbClr val="007A7B"/>
                </a:solidFill>
                <a:latin typeface="Montserrat"/>
                <a:ea typeface="Montserrat"/>
                <a:cs typeface="Montserrat"/>
                <a:sym typeface="Montserrat"/>
              </a:rPr>
              <a:t>WWCode is an inclusive community</a:t>
            </a:r>
            <a:r>
              <a:rPr lang="en" sz="1500">
                <a:solidFill>
                  <a:srgbClr val="333333"/>
                </a:solidFill>
                <a:latin typeface="Montserrat"/>
                <a:ea typeface="Montserrat"/>
                <a:cs typeface="Montserrat"/>
                <a:sym typeface="Montserrat"/>
              </a:rPr>
              <a:t>, dedicated to providing an empowering experience for everyone who participates in or supports our community, regardless of gender, gender identity and expression, sexual orientation, ability, physical appearance, body size, race, ethnicity, age, religion, socioeconomic status</a:t>
            </a:r>
            <a:r>
              <a:rPr lang="en" sz="1500">
                <a:solidFill>
                  <a:srgbClr val="000000"/>
                </a:solidFill>
                <a:latin typeface="Montserrat"/>
                <a:ea typeface="Montserrat"/>
                <a:cs typeface="Montserrat"/>
                <a:sym typeface="Montserrat"/>
              </a:rPr>
              <a:t>, caste, creed, political affiliation, or preferred programming language(s). </a:t>
            </a:r>
            <a:endParaRPr sz="1500">
              <a:solidFill>
                <a:srgbClr val="000000"/>
              </a:solidFill>
              <a:latin typeface="Montserrat"/>
              <a:ea typeface="Montserrat"/>
              <a:cs typeface="Montserrat"/>
              <a:sym typeface="Montserrat"/>
            </a:endParaRPr>
          </a:p>
          <a:p>
            <a:pPr indent="0" lvl="0" marL="0" rtl="0" algn="ctr">
              <a:lnSpc>
                <a:spcPct val="120000"/>
              </a:lnSpc>
              <a:spcBef>
                <a:spcPts val="2400"/>
              </a:spcBef>
              <a:spcAft>
                <a:spcPts val="0"/>
              </a:spcAft>
              <a:buNone/>
            </a:pPr>
            <a:r>
              <a:rPr lang="en" sz="1500">
                <a:solidFill>
                  <a:srgbClr val="000000"/>
                </a:solidFill>
                <a:latin typeface="Montserrat"/>
                <a:ea typeface="Montserrat"/>
                <a:cs typeface="Montserrat"/>
                <a:sym typeface="Montserrat"/>
              </a:rPr>
              <a:t>Our events are intended to inspire women to excel in technology careers, and anyone who is there for this purpose is welcome. W</a:t>
            </a:r>
            <a:r>
              <a:rPr lang="en" sz="1500">
                <a:solidFill>
                  <a:srgbClr val="333333"/>
                </a:solidFill>
                <a:latin typeface="Montserrat"/>
                <a:ea typeface="Montserrat"/>
                <a:cs typeface="Montserrat"/>
                <a:sym typeface="Montserrat"/>
              </a:rPr>
              <a:t>e do not tolerate harassment of members in any form. Our </a:t>
            </a:r>
            <a:r>
              <a:rPr lang="en" sz="1500">
                <a:solidFill>
                  <a:srgbClr val="4078C0"/>
                </a:solidFill>
                <a:uFill>
                  <a:noFill/>
                </a:uFill>
                <a:latin typeface="Montserrat"/>
                <a:ea typeface="Montserrat"/>
                <a:cs typeface="Montserrat"/>
                <a:sym typeface="Montserrat"/>
                <a:hlinkClick r:id="rId4">
                  <a:extLst>
                    <a:ext uri="{A12FA001-AC4F-418D-AE19-62706E023703}">
                      <ahyp:hlinkClr val="tx"/>
                    </a:ext>
                  </a:extLst>
                </a:hlinkClick>
              </a:rPr>
              <a:t>Code of Conduct</a:t>
            </a:r>
            <a:r>
              <a:rPr lang="en" sz="1500">
                <a:solidFill>
                  <a:srgbClr val="333333"/>
                </a:solidFill>
                <a:latin typeface="Montserrat"/>
                <a:ea typeface="Montserrat"/>
                <a:cs typeface="Montserrat"/>
                <a:sym typeface="Montserrat"/>
              </a:rPr>
              <a:t> applies to all WWCode events and online communities. </a:t>
            </a:r>
            <a:endParaRPr sz="1500">
              <a:solidFill>
                <a:srgbClr val="333333"/>
              </a:solidFill>
              <a:latin typeface="Montserrat"/>
              <a:ea typeface="Montserrat"/>
              <a:cs typeface="Montserrat"/>
              <a:sym typeface="Montserrat"/>
            </a:endParaRPr>
          </a:p>
          <a:p>
            <a:pPr indent="0" lvl="0" marL="0" rtl="0" algn="ctr">
              <a:lnSpc>
                <a:spcPct val="120000"/>
              </a:lnSpc>
              <a:spcBef>
                <a:spcPts val="2400"/>
              </a:spcBef>
              <a:spcAft>
                <a:spcPts val="1200"/>
              </a:spcAft>
              <a:buNone/>
            </a:pPr>
            <a:r>
              <a:rPr lang="en" sz="1500">
                <a:solidFill>
                  <a:srgbClr val="2E3E48"/>
                </a:solidFill>
                <a:latin typeface="Montserrat"/>
                <a:ea typeface="Montserrat"/>
                <a:cs typeface="Montserrat"/>
                <a:sym typeface="Montserrat"/>
              </a:rPr>
              <a:t>Read the full version and access our incident report form at </a:t>
            </a:r>
            <a:r>
              <a:rPr lang="en" sz="1500" u="sng">
                <a:solidFill>
                  <a:srgbClr val="1155CC"/>
                </a:solidFill>
                <a:latin typeface="Montserrat"/>
                <a:ea typeface="Montserrat"/>
                <a:cs typeface="Montserrat"/>
                <a:sym typeface="Montserrat"/>
                <a:hlinkClick r:id="rId5">
                  <a:extLst>
                    <a:ext uri="{A12FA001-AC4F-418D-AE19-62706E023703}">
                      <ahyp:hlinkClr val="tx"/>
                    </a:ext>
                  </a:extLst>
                </a:hlinkClick>
              </a:rPr>
              <a:t>womenwhocode.com/codeofconduct</a:t>
            </a:r>
            <a:r>
              <a:rPr lang="en" sz="1500">
                <a:solidFill>
                  <a:srgbClr val="2E3E48"/>
                </a:solidFill>
                <a:latin typeface="Montserrat"/>
                <a:ea typeface="Montserrat"/>
                <a:cs typeface="Montserrat"/>
                <a:sym typeface="Montserrat"/>
              </a:rPr>
              <a:t> </a:t>
            </a:r>
            <a:endParaRPr sz="1500">
              <a:solidFill>
                <a:srgbClr val="2E3E48"/>
              </a:solidFill>
              <a:latin typeface="Montserrat"/>
              <a:ea typeface="Montserrat"/>
              <a:cs typeface="Montserrat"/>
              <a:sym typeface="Montserrat"/>
            </a:endParaRPr>
          </a:p>
        </p:txBody>
      </p:sp>
      <p:pic>
        <p:nvPicPr>
          <p:cNvPr id="109" name="Google Shape;109;p20"/>
          <p:cNvPicPr preferRelativeResize="0"/>
          <p:nvPr/>
        </p:nvPicPr>
        <p:blipFill>
          <a:blip r:embed="rId6">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1"/>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115" name="Google Shape;115;p21"/>
          <p:cNvSpPr txBox="1"/>
          <p:nvPr/>
        </p:nvSpPr>
        <p:spPr>
          <a:xfrm>
            <a:off x="248325" y="80075"/>
            <a:ext cx="5058300" cy="8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rgbClr val="007A7C"/>
                </a:solidFill>
                <a:latin typeface="Montserrat"/>
                <a:ea typeface="Montserrat"/>
                <a:cs typeface="Montserrat"/>
                <a:sym typeface="Montserrat"/>
              </a:rPr>
              <a:t>Upcoming Events</a:t>
            </a:r>
            <a:r>
              <a:rPr lang="en" sz="2400">
                <a:solidFill>
                  <a:srgbClr val="007A7C"/>
                </a:solidFill>
                <a:latin typeface="Montserrat"/>
                <a:ea typeface="Montserrat"/>
                <a:cs typeface="Montserrat"/>
                <a:sym typeface="Montserrat"/>
              </a:rPr>
              <a:t> </a:t>
            </a:r>
            <a:endParaRPr sz="2400">
              <a:solidFill>
                <a:srgbClr val="007A7C"/>
              </a:solidFill>
              <a:latin typeface="Montserrat"/>
              <a:ea typeface="Montserrat"/>
              <a:cs typeface="Montserrat"/>
              <a:sym typeface="Montserrat"/>
            </a:endParaRPr>
          </a:p>
          <a:p>
            <a:pPr indent="0" lvl="0" marL="0" rtl="0" algn="l">
              <a:spcBef>
                <a:spcPts val="0"/>
              </a:spcBef>
              <a:spcAft>
                <a:spcPts val="0"/>
              </a:spcAft>
              <a:buNone/>
            </a:pPr>
            <a:r>
              <a:t/>
            </a:r>
            <a:endParaRPr sz="6000">
              <a:solidFill>
                <a:srgbClr val="007A7C"/>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p:txBody>
      </p:sp>
      <p:pic>
        <p:nvPicPr>
          <p:cNvPr id="116" name="Google Shape;116;p21"/>
          <p:cNvPicPr preferRelativeResize="0"/>
          <p:nvPr/>
        </p:nvPicPr>
        <p:blipFill>
          <a:blip r:embed="rId4">
            <a:alphaModFix/>
          </a:blip>
          <a:stretch>
            <a:fillRect/>
          </a:stretch>
        </p:blipFill>
        <p:spPr>
          <a:xfrm>
            <a:off x="121275" y="4292650"/>
            <a:ext cx="1173801" cy="780074"/>
          </a:xfrm>
          <a:prstGeom prst="rect">
            <a:avLst/>
          </a:prstGeom>
          <a:noFill/>
          <a:ln>
            <a:noFill/>
          </a:ln>
        </p:spPr>
      </p:pic>
      <p:pic>
        <p:nvPicPr>
          <p:cNvPr id="117" name="Google Shape;117;p21"/>
          <p:cNvPicPr preferRelativeResize="0"/>
          <p:nvPr/>
        </p:nvPicPr>
        <p:blipFill>
          <a:blip r:embed="rId5">
            <a:alphaModFix/>
          </a:blip>
          <a:stretch>
            <a:fillRect/>
          </a:stretch>
        </p:blipFill>
        <p:spPr>
          <a:xfrm>
            <a:off x="2205308" y="830400"/>
            <a:ext cx="4733381" cy="42048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2"/>
          <p:cNvPicPr preferRelativeResize="0"/>
          <p:nvPr/>
        </p:nvPicPr>
        <p:blipFill rotWithShape="1">
          <a:blip r:embed="rId3">
            <a:alphaModFix/>
          </a:blip>
          <a:srcRect b="0" l="0" r="1893" t="0"/>
          <a:stretch/>
        </p:blipFill>
        <p:spPr>
          <a:xfrm>
            <a:off x="-53175" y="-53750"/>
            <a:ext cx="9143998" cy="5197249"/>
          </a:xfrm>
          <a:prstGeom prst="rect">
            <a:avLst/>
          </a:prstGeom>
          <a:noFill/>
          <a:ln>
            <a:noFill/>
          </a:ln>
        </p:spPr>
      </p:pic>
      <p:pic>
        <p:nvPicPr>
          <p:cNvPr id="123" name="Google Shape;123;p22"/>
          <p:cNvPicPr preferRelativeResize="0"/>
          <p:nvPr/>
        </p:nvPicPr>
        <p:blipFill>
          <a:blip r:embed="rId4">
            <a:alphaModFix/>
          </a:blip>
          <a:stretch>
            <a:fillRect/>
          </a:stretch>
        </p:blipFill>
        <p:spPr>
          <a:xfrm>
            <a:off x="1749400" y="2744975"/>
            <a:ext cx="695700" cy="695700"/>
          </a:xfrm>
          <a:prstGeom prst="rect">
            <a:avLst/>
          </a:prstGeom>
          <a:noFill/>
          <a:ln>
            <a:noFill/>
          </a:ln>
        </p:spPr>
      </p:pic>
      <p:sp>
        <p:nvSpPr>
          <p:cNvPr id="124" name="Google Shape;124;p22"/>
          <p:cNvSpPr txBox="1"/>
          <p:nvPr/>
        </p:nvSpPr>
        <p:spPr>
          <a:xfrm>
            <a:off x="2661225" y="2761900"/>
            <a:ext cx="3918600" cy="6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@WWCodePython</a:t>
            </a:r>
            <a:endParaRPr sz="900">
              <a:solidFill>
                <a:srgbClr val="454545"/>
              </a:solidFill>
            </a:endParaRPr>
          </a:p>
        </p:txBody>
      </p:sp>
      <p:pic>
        <p:nvPicPr>
          <p:cNvPr id="125" name="Google Shape;125;p22"/>
          <p:cNvPicPr preferRelativeResize="0"/>
          <p:nvPr/>
        </p:nvPicPr>
        <p:blipFill>
          <a:blip r:embed="rId5">
            <a:alphaModFix/>
          </a:blip>
          <a:stretch>
            <a:fillRect/>
          </a:stretch>
        </p:blipFill>
        <p:spPr>
          <a:xfrm>
            <a:off x="1837275" y="3941625"/>
            <a:ext cx="519950" cy="519950"/>
          </a:xfrm>
          <a:prstGeom prst="rect">
            <a:avLst/>
          </a:prstGeom>
          <a:noFill/>
          <a:ln>
            <a:noFill/>
          </a:ln>
        </p:spPr>
      </p:pic>
      <p:sp>
        <p:nvSpPr>
          <p:cNvPr id="126" name="Google Shape;126;p22"/>
          <p:cNvSpPr txBox="1"/>
          <p:nvPr/>
        </p:nvSpPr>
        <p:spPr>
          <a:xfrm>
            <a:off x="2656725" y="3941625"/>
            <a:ext cx="5595300" cy="77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@WWCodePython</a:t>
            </a:r>
            <a:endParaRPr sz="900">
              <a:solidFill>
                <a:srgbClr val="454545"/>
              </a:solidFill>
            </a:endParaRPr>
          </a:p>
        </p:txBody>
      </p:sp>
      <p:sp>
        <p:nvSpPr>
          <p:cNvPr id="127" name="Google Shape;127;p22"/>
          <p:cNvSpPr txBox="1"/>
          <p:nvPr/>
        </p:nvSpPr>
        <p:spPr>
          <a:xfrm>
            <a:off x="2661225" y="3381388"/>
            <a:ext cx="5281500" cy="6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Women Who Code Python</a:t>
            </a:r>
            <a:endParaRPr sz="900">
              <a:solidFill>
                <a:srgbClr val="454545"/>
              </a:solidFill>
            </a:endParaRPr>
          </a:p>
        </p:txBody>
      </p:sp>
      <p:sp>
        <p:nvSpPr>
          <p:cNvPr id="128" name="Google Shape;128;p22"/>
          <p:cNvSpPr txBox="1"/>
          <p:nvPr/>
        </p:nvSpPr>
        <p:spPr>
          <a:xfrm>
            <a:off x="42300" y="1276425"/>
            <a:ext cx="9144000" cy="129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454545"/>
                </a:solidFill>
                <a:latin typeface="Montserrat"/>
                <a:ea typeface="Montserrat"/>
                <a:cs typeface="Montserrat"/>
                <a:sym typeface="Montserrat"/>
              </a:rPr>
              <a:t>Register for Events and Join our community </a:t>
            </a:r>
            <a:r>
              <a:rPr lang="en" sz="2400">
                <a:solidFill>
                  <a:srgbClr val="454545"/>
                </a:solidFill>
                <a:latin typeface="Montserrat"/>
                <a:ea typeface="Montserrat"/>
                <a:cs typeface="Montserrat"/>
                <a:sym typeface="Montserrat"/>
              </a:rPr>
              <a:t>- </a:t>
            </a:r>
            <a:r>
              <a:rPr lang="en" sz="2400" u="sng">
                <a:solidFill>
                  <a:srgbClr val="077A7C"/>
                </a:solidFill>
                <a:latin typeface="Montserrat"/>
                <a:ea typeface="Montserrat"/>
                <a:cs typeface="Montserrat"/>
                <a:sym typeface="Montserrat"/>
              </a:rPr>
              <a:t>womenwhocode.com/python</a:t>
            </a:r>
            <a:endParaRPr b="1" sz="2400" u="sng">
              <a:solidFill>
                <a:srgbClr val="077A7C"/>
              </a:solidFill>
              <a:latin typeface="Montserrat"/>
              <a:ea typeface="Montserrat"/>
              <a:cs typeface="Montserrat"/>
              <a:sym typeface="Montserrat"/>
            </a:endParaRPr>
          </a:p>
          <a:p>
            <a:pPr indent="0" lvl="0" marL="0" rtl="0" algn="l">
              <a:spcBef>
                <a:spcPts val="0"/>
              </a:spcBef>
              <a:spcAft>
                <a:spcPts val="0"/>
              </a:spcAft>
              <a:buNone/>
            </a:pPr>
            <a:r>
              <a:rPr b="1" lang="en" sz="2400">
                <a:solidFill>
                  <a:srgbClr val="454545"/>
                </a:solidFill>
                <a:latin typeface="Montserrat"/>
                <a:ea typeface="Montserrat"/>
                <a:cs typeface="Montserrat"/>
                <a:sym typeface="Montserrat"/>
              </a:rPr>
              <a:t>Email</a:t>
            </a:r>
            <a:r>
              <a:rPr lang="en" sz="2400">
                <a:solidFill>
                  <a:srgbClr val="454545"/>
                </a:solidFill>
                <a:latin typeface="Montserrat"/>
                <a:ea typeface="Montserrat"/>
                <a:cs typeface="Montserrat"/>
                <a:sym typeface="Montserrat"/>
              </a:rPr>
              <a:t> - python@womenwhocode.com</a:t>
            </a:r>
            <a:endParaRPr sz="2400">
              <a:solidFill>
                <a:srgbClr val="454545"/>
              </a:solidFill>
              <a:latin typeface="Montserrat"/>
              <a:ea typeface="Montserrat"/>
              <a:cs typeface="Montserrat"/>
              <a:sym typeface="Montserrat"/>
            </a:endParaRPr>
          </a:p>
          <a:p>
            <a:pPr indent="0" lvl="0" marL="0" rtl="0" algn="l">
              <a:spcBef>
                <a:spcPts val="0"/>
              </a:spcBef>
              <a:spcAft>
                <a:spcPts val="0"/>
              </a:spcAft>
              <a:buNone/>
            </a:pPr>
            <a:r>
              <a:rPr b="1" lang="en" sz="2400">
                <a:solidFill>
                  <a:srgbClr val="454545"/>
                </a:solidFill>
                <a:latin typeface="Montserrat"/>
                <a:ea typeface="Montserrat"/>
                <a:cs typeface="Montserrat"/>
                <a:sym typeface="Montserrat"/>
              </a:rPr>
              <a:t>Social Media:⬇</a:t>
            </a:r>
            <a:endParaRPr b="1" sz="2400">
              <a:solidFill>
                <a:srgbClr val="454545"/>
              </a:solidFill>
              <a:latin typeface="Montserrat"/>
              <a:ea typeface="Montserrat"/>
              <a:cs typeface="Montserrat"/>
              <a:sym typeface="Montserrat"/>
            </a:endParaRPr>
          </a:p>
        </p:txBody>
      </p:sp>
      <p:sp>
        <p:nvSpPr>
          <p:cNvPr id="129" name="Google Shape;129;p22"/>
          <p:cNvSpPr txBox="1"/>
          <p:nvPr/>
        </p:nvSpPr>
        <p:spPr>
          <a:xfrm>
            <a:off x="-462750" y="95025"/>
            <a:ext cx="4662000" cy="118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5200">
                <a:solidFill>
                  <a:srgbClr val="007A7C"/>
                </a:solidFill>
                <a:latin typeface="Montserrat"/>
                <a:ea typeface="Montserrat"/>
                <a:cs typeface="Montserrat"/>
                <a:sym typeface="Montserrat"/>
              </a:rPr>
              <a:t>Follow us </a:t>
            </a:r>
            <a:endParaRPr sz="5200">
              <a:solidFill>
                <a:srgbClr val="007A7C"/>
              </a:solidFill>
              <a:latin typeface="Montserrat"/>
              <a:ea typeface="Montserrat"/>
              <a:cs typeface="Montserrat"/>
              <a:sym typeface="Montserrat"/>
            </a:endParaRPr>
          </a:p>
        </p:txBody>
      </p:sp>
      <p:pic>
        <p:nvPicPr>
          <p:cNvPr id="130" name="Google Shape;130;p22"/>
          <p:cNvPicPr preferRelativeResize="0"/>
          <p:nvPr/>
        </p:nvPicPr>
        <p:blipFill>
          <a:blip r:embed="rId6">
            <a:alphaModFix/>
          </a:blip>
          <a:stretch>
            <a:fillRect/>
          </a:stretch>
        </p:blipFill>
        <p:spPr>
          <a:xfrm>
            <a:off x="1837275" y="3381404"/>
            <a:ext cx="519949" cy="519971"/>
          </a:xfrm>
          <a:prstGeom prst="rect">
            <a:avLst/>
          </a:prstGeom>
          <a:noFill/>
          <a:ln>
            <a:noFill/>
          </a:ln>
        </p:spPr>
      </p:pic>
      <p:pic>
        <p:nvPicPr>
          <p:cNvPr id="131" name="Google Shape;131;p22"/>
          <p:cNvPicPr preferRelativeResize="0"/>
          <p:nvPr/>
        </p:nvPicPr>
        <p:blipFill>
          <a:blip r:embed="rId7">
            <a:alphaModFix/>
          </a:blip>
          <a:stretch>
            <a:fillRect/>
          </a:stretch>
        </p:blipFill>
        <p:spPr>
          <a:xfrm>
            <a:off x="1837263" y="4501825"/>
            <a:ext cx="519974" cy="519974"/>
          </a:xfrm>
          <a:prstGeom prst="rect">
            <a:avLst/>
          </a:prstGeom>
          <a:noFill/>
          <a:ln>
            <a:noFill/>
          </a:ln>
        </p:spPr>
      </p:pic>
      <p:sp>
        <p:nvSpPr>
          <p:cNvPr id="132" name="Google Shape;132;p22"/>
          <p:cNvSpPr txBox="1"/>
          <p:nvPr/>
        </p:nvSpPr>
        <p:spPr>
          <a:xfrm>
            <a:off x="2661225" y="4501813"/>
            <a:ext cx="5281500" cy="6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/WWCodePython</a:t>
            </a:r>
            <a:endParaRPr sz="900">
              <a:solidFill>
                <a:srgbClr val="454545"/>
              </a:solidFill>
            </a:endParaRPr>
          </a:p>
        </p:txBody>
      </p:sp>
      <p:pic>
        <p:nvPicPr>
          <p:cNvPr id="133" name="Google Shape;133;p22"/>
          <p:cNvPicPr preferRelativeResize="0"/>
          <p:nvPr/>
        </p:nvPicPr>
        <p:blipFill>
          <a:blip r:embed="rId8">
            <a:alphaModFix/>
          </a:blip>
          <a:stretch>
            <a:fillRect/>
          </a:stretch>
        </p:blipFill>
        <p:spPr>
          <a:xfrm>
            <a:off x="121275" y="4292650"/>
            <a:ext cx="1173801" cy="7800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